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41" r:id="rId2"/>
    <p:sldId id="344" r:id="rId3"/>
    <p:sldId id="294" r:id="rId4"/>
    <p:sldId id="295" r:id="rId5"/>
    <p:sldId id="296" r:id="rId6"/>
    <p:sldId id="312" r:id="rId7"/>
    <p:sldId id="313" r:id="rId8"/>
    <p:sldId id="298" r:id="rId9"/>
    <p:sldId id="315" r:id="rId10"/>
    <p:sldId id="299" r:id="rId11"/>
    <p:sldId id="316" r:id="rId12"/>
    <p:sldId id="300" r:id="rId13"/>
    <p:sldId id="317" r:id="rId14"/>
    <p:sldId id="318" r:id="rId15"/>
    <p:sldId id="319" r:id="rId16"/>
    <p:sldId id="321" r:id="rId17"/>
    <p:sldId id="322" r:id="rId18"/>
    <p:sldId id="323" r:id="rId19"/>
    <p:sldId id="325" r:id="rId20"/>
    <p:sldId id="326" r:id="rId21"/>
    <p:sldId id="329" r:id="rId22"/>
    <p:sldId id="311" r:id="rId23"/>
  </p:sldIdLst>
  <p:sldSz cx="11887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04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04" autoAdjust="0"/>
    <p:restoredTop sz="94660" autoAdjust="0"/>
  </p:normalViewPr>
  <p:slideViewPr>
    <p:cSldViewPr snapToGrid="0">
      <p:cViewPr varScale="1">
        <p:scale>
          <a:sx n="90" d="100"/>
          <a:sy n="90" d="100"/>
        </p:scale>
        <p:origin x="114" y="414"/>
      </p:cViewPr>
      <p:guideLst>
        <p:guide orient="horz" pos="2304"/>
        <p:guide pos="374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1FC81-53BB-4C95-97B5-9CD24005B45F}" type="datetimeFigureOut">
              <a:rPr lang="en-IN" smtClean="0"/>
              <a:t>06-03-2021</a:t>
            </a:fld>
            <a:endParaRPr lang="en-IN"/>
          </a:p>
        </p:txBody>
      </p:sp>
      <p:sp>
        <p:nvSpPr>
          <p:cNvPr id="4" name="Slide Image Placeholder 3"/>
          <p:cNvSpPr>
            <a:spLocks noGrp="1" noRot="1" noChangeAspect="1"/>
          </p:cNvSpPr>
          <p:nvPr>
            <p:ph type="sldImg" idx="2"/>
          </p:nvPr>
        </p:nvSpPr>
        <p:spPr>
          <a:xfrm>
            <a:off x="920750" y="1143000"/>
            <a:ext cx="50165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ACB9A-2FC7-4B6E-BA4C-A3A7DA86F353}" type="slidenum">
              <a:rPr lang="en-IN" smtClean="0"/>
              <a:t>‹#›</a:t>
            </a:fld>
            <a:endParaRPr lang="en-IN"/>
          </a:p>
        </p:txBody>
      </p:sp>
    </p:spTree>
    <p:extLst>
      <p:ext uri="{BB962C8B-B14F-4D97-AF65-F5344CB8AC3E}">
        <p14:creationId xmlns:p14="http://schemas.microsoft.com/office/powerpoint/2010/main" val="315735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1197187"/>
            <a:ext cx="8915400" cy="2546773"/>
          </a:xfrm>
        </p:spPr>
        <p:txBody>
          <a:bodyPr anchor="b"/>
          <a:lstStyle>
            <a:lvl1pPr algn="ctr">
              <a:defRPr sz="5850"/>
            </a:lvl1pPr>
          </a:lstStyle>
          <a:p>
            <a:r>
              <a:rPr lang="en-US"/>
              <a:t>Click to edit Master title style</a:t>
            </a:r>
            <a:endParaRPr lang="en-US" dirty="0"/>
          </a:p>
        </p:txBody>
      </p:sp>
      <p:sp>
        <p:nvSpPr>
          <p:cNvPr id="3" name="Subtitle 2"/>
          <p:cNvSpPr>
            <a:spLocks noGrp="1"/>
          </p:cNvSpPr>
          <p:nvPr>
            <p:ph type="subTitle" idx="1"/>
          </p:nvPr>
        </p:nvSpPr>
        <p:spPr>
          <a:xfrm>
            <a:off x="1485900" y="3842174"/>
            <a:ext cx="8915400" cy="1766146"/>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9C114D-DCBC-466D-BE46-3D9EC7422E99}"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262197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C114D-DCBC-466D-BE46-3D9EC7422E99}"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351674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7" y="389467"/>
            <a:ext cx="2563178"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389467"/>
            <a:ext cx="7540943" cy="619929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C114D-DCBC-466D-BE46-3D9EC7422E99}"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334864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C114D-DCBC-466D-BE46-3D9EC7422E99}"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290485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823721"/>
            <a:ext cx="10252710" cy="3042919"/>
          </a:xfrm>
        </p:spPr>
        <p:txBody>
          <a:bodyPr anchor="b"/>
          <a:lstStyle>
            <a:lvl1pPr>
              <a:defRPr sz="5850"/>
            </a:lvl1pPr>
          </a:lstStyle>
          <a:p>
            <a:r>
              <a:rPr lang="en-US"/>
              <a:t>Click to edit Master title style</a:t>
            </a:r>
            <a:endParaRPr lang="en-US" dirty="0"/>
          </a:p>
        </p:txBody>
      </p:sp>
      <p:sp>
        <p:nvSpPr>
          <p:cNvPr id="3" name="Text Placeholder 2"/>
          <p:cNvSpPr>
            <a:spLocks noGrp="1"/>
          </p:cNvSpPr>
          <p:nvPr>
            <p:ph type="body" idx="1"/>
          </p:nvPr>
        </p:nvSpPr>
        <p:spPr>
          <a:xfrm>
            <a:off x="811054" y="4895428"/>
            <a:ext cx="10252710" cy="1600199"/>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9C114D-DCBC-466D-BE46-3D9EC7422E99}"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237183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1947333"/>
            <a:ext cx="5052060" cy="46414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1947333"/>
            <a:ext cx="5052060" cy="46414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9C114D-DCBC-466D-BE46-3D9EC7422E99}"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98131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389467"/>
            <a:ext cx="1025271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4" y="1793241"/>
            <a:ext cx="5028842" cy="878839"/>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Edit Master text styles</a:t>
            </a:r>
          </a:p>
        </p:txBody>
      </p:sp>
      <p:sp>
        <p:nvSpPr>
          <p:cNvPr id="4" name="Content Placeholder 3"/>
          <p:cNvSpPr>
            <a:spLocks noGrp="1"/>
          </p:cNvSpPr>
          <p:nvPr>
            <p:ph sz="half" idx="2"/>
          </p:nvPr>
        </p:nvSpPr>
        <p:spPr>
          <a:xfrm>
            <a:off x="818794" y="2672080"/>
            <a:ext cx="5028842" cy="3930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5" y="1793241"/>
            <a:ext cx="5053608" cy="878839"/>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Edit Master text styles</a:t>
            </a:r>
          </a:p>
        </p:txBody>
      </p:sp>
      <p:sp>
        <p:nvSpPr>
          <p:cNvPr id="6" name="Content Placeholder 5"/>
          <p:cNvSpPr>
            <a:spLocks noGrp="1"/>
          </p:cNvSpPr>
          <p:nvPr>
            <p:ph sz="quarter" idx="4"/>
          </p:nvPr>
        </p:nvSpPr>
        <p:spPr>
          <a:xfrm>
            <a:off x="6017895" y="2672080"/>
            <a:ext cx="5053608" cy="3930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9C114D-DCBC-466D-BE46-3D9EC7422E99}" type="datetimeFigureOut">
              <a:rPr lang="en-US" smtClean="0"/>
              <a:t>3/6/2021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168942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9C114D-DCBC-466D-BE46-3D9EC7422E99}" type="datetimeFigureOut">
              <a:rPr lang="en-US" smtClean="0"/>
              <a:t>3/6/2021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68339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9C114D-DCBC-466D-BE46-3D9EC7422E99}" type="datetimeFigureOut">
              <a:rPr lang="en-US" smtClean="0"/>
              <a:t>3/6/2021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205388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87680"/>
            <a:ext cx="3833931" cy="1706880"/>
          </a:xfrm>
        </p:spPr>
        <p:txBody>
          <a:bodyPr anchor="b"/>
          <a:lstStyle>
            <a:lvl1pPr>
              <a:defRPr sz="3120"/>
            </a:lvl1pPr>
          </a:lstStyle>
          <a:p>
            <a:r>
              <a:rPr lang="en-US"/>
              <a:t>Click to edit Master title style</a:t>
            </a:r>
            <a:endParaRPr lang="en-US" dirty="0"/>
          </a:p>
        </p:txBody>
      </p:sp>
      <p:sp>
        <p:nvSpPr>
          <p:cNvPr id="3" name="Content Placeholder 2"/>
          <p:cNvSpPr>
            <a:spLocks noGrp="1"/>
          </p:cNvSpPr>
          <p:nvPr>
            <p:ph idx="1"/>
          </p:nvPr>
        </p:nvSpPr>
        <p:spPr>
          <a:xfrm>
            <a:off x="5053608" y="1053254"/>
            <a:ext cx="6017895" cy="5198533"/>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194560"/>
            <a:ext cx="3833931" cy="4065694"/>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Edit Master text styles</a:t>
            </a:r>
          </a:p>
        </p:txBody>
      </p:sp>
      <p:sp>
        <p:nvSpPr>
          <p:cNvPr id="5" name="Date Placeholder 4"/>
          <p:cNvSpPr>
            <a:spLocks noGrp="1"/>
          </p:cNvSpPr>
          <p:nvPr>
            <p:ph type="dt" sz="half" idx="10"/>
          </p:nvPr>
        </p:nvSpPr>
        <p:spPr/>
        <p:txBody>
          <a:bodyPr/>
          <a:lstStyle/>
          <a:p>
            <a:fld id="{269C114D-DCBC-466D-BE46-3D9EC7422E99}"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372226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87680"/>
            <a:ext cx="3833931" cy="1706880"/>
          </a:xfrm>
        </p:spPr>
        <p:txBody>
          <a:bodyPr anchor="b"/>
          <a:lstStyle>
            <a:lvl1pPr>
              <a:defRPr sz="312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053254"/>
            <a:ext cx="6017895" cy="5198533"/>
          </a:xfrm>
        </p:spPr>
        <p:txBody>
          <a:bodyPr anchor="t"/>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a:t>Click icon to add picture</a:t>
            </a:r>
            <a:endParaRPr lang="en-US" dirty="0"/>
          </a:p>
        </p:txBody>
      </p:sp>
      <p:sp>
        <p:nvSpPr>
          <p:cNvPr id="4" name="Text Placeholder 3"/>
          <p:cNvSpPr>
            <a:spLocks noGrp="1"/>
          </p:cNvSpPr>
          <p:nvPr>
            <p:ph type="body" sz="half" idx="2"/>
          </p:nvPr>
        </p:nvSpPr>
        <p:spPr>
          <a:xfrm>
            <a:off x="818794" y="2194560"/>
            <a:ext cx="3833931" cy="4065694"/>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Edit Master text styles</a:t>
            </a:r>
          </a:p>
        </p:txBody>
      </p:sp>
      <p:sp>
        <p:nvSpPr>
          <p:cNvPr id="5" name="Date Placeholder 4"/>
          <p:cNvSpPr>
            <a:spLocks noGrp="1"/>
          </p:cNvSpPr>
          <p:nvPr>
            <p:ph type="dt" sz="half" idx="10"/>
          </p:nvPr>
        </p:nvSpPr>
        <p:spPr/>
        <p:txBody>
          <a:bodyPr/>
          <a:lstStyle/>
          <a:p>
            <a:fld id="{269C114D-DCBC-466D-BE46-3D9EC7422E99}"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844DF-FB55-4876-8C28-AD514D945092}" type="slidenum">
              <a:rPr lang="en-US" smtClean="0"/>
              <a:t>‹#›</a:t>
            </a:fld>
            <a:endParaRPr lang="en-US"/>
          </a:p>
        </p:txBody>
      </p:sp>
    </p:spTree>
    <p:extLst>
      <p:ext uri="{BB962C8B-B14F-4D97-AF65-F5344CB8AC3E}">
        <p14:creationId xmlns:p14="http://schemas.microsoft.com/office/powerpoint/2010/main" val="280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389467"/>
            <a:ext cx="1025271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1947333"/>
            <a:ext cx="10252710" cy="46414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6780107"/>
            <a:ext cx="2674620" cy="389467"/>
          </a:xfrm>
          <a:prstGeom prst="rect">
            <a:avLst/>
          </a:prstGeom>
        </p:spPr>
        <p:txBody>
          <a:bodyPr vert="horz" lIns="91440" tIns="45720" rIns="91440" bIns="45720" rtlCol="0" anchor="ctr"/>
          <a:lstStyle>
            <a:lvl1pPr algn="l">
              <a:defRPr sz="1170">
                <a:solidFill>
                  <a:schemeClr val="tx1">
                    <a:tint val="75000"/>
                  </a:schemeClr>
                </a:solidFill>
              </a:defRPr>
            </a:lvl1pPr>
          </a:lstStyle>
          <a:p>
            <a:fld id="{269C114D-DCBC-466D-BE46-3D9EC7422E99}" type="datetimeFigureOut">
              <a:rPr lang="en-US" smtClean="0"/>
              <a:t>3/6/2021</a:t>
            </a:fld>
            <a:endParaRPr lang="en-US"/>
          </a:p>
        </p:txBody>
      </p:sp>
      <p:sp>
        <p:nvSpPr>
          <p:cNvPr id="5" name="Footer Placeholder 4"/>
          <p:cNvSpPr>
            <a:spLocks noGrp="1"/>
          </p:cNvSpPr>
          <p:nvPr>
            <p:ph type="ftr" sz="quarter" idx="3"/>
          </p:nvPr>
        </p:nvSpPr>
        <p:spPr>
          <a:xfrm>
            <a:off x="3937635" y="6780107"/>
            <a:ext cx="4011930" cy="389467"/>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6780107"/>
            <a:ext cx="2674620" cy="389467"/>
          </a:xfrm>
          <a:prstGeom prst="rect">
            <a:avLst/>
          </a:prstGeom>
        </p:spPr>
        <p:txBody>
          <a:bodyPr vert="horz" lIns="91440" tIns="45720" rIns="91440" bIns="45720" rtlCol="0" anchor="ctr"/>
          <a:lstStyle>
            <a:lvl1pPr algn="r">
              <a:defRPr sz="1170">
                <a:solidFill>
                  <a:schemeClr val="tx1">
                    <a:tint val="75000"/>
                  </a:schemeClr>
                </a:solidFill>
              </a:defRPr>
            </a:lvl1pPr>
          </a:lstStyle>
          <a:p>
            <a:fld id="{B72844DF-FB55-4876-8C28-AD514D945092}" type="slidenum">
              <a:rPr lang="en-US" smtClean="0"/>
              <a:t>‹#›</a:t>
            </a:fld>
            <a:endParaRPr lang="en-US"/>
          </a:p>
        </p:txBody>
      </p:sp>
    </p:spTree>
    <p:extLst>
      <p:ext uri="{BB962C8B-B14F-4D97-AF65-F5344CB8AC3E}">
        <p14:creationId xmlns:p14="http://schemas.microsoft.com/office/powerpoint/2010/main" val="2669869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5.png"/><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5.png"/><Relationship Id="rId4" Type="http://schemas.openxmlformats.org/officeDocument/2006/relationships/image" Target="../media/image55.jp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5.png"/><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5.png"/><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5.png"/><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3.jp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6.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5.png"/><Relationship Id="rId4" Type="http://schemas.openxmlformats.org/officeDocument/2006/relationships/image" Target="../media/image67.jpg"/></Relationships>
</file>

<file path=ppt/slides/_rels/slide2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18" Type="http://schemas.openxmlformats.org/officeDocument/2006/relationships/image" Target="../media/image23.jpg"/><Relationship Id="rId3" Type="http://schemas.openxmlformats.org/officeDocument/2006/relationships/image" Target="../media/image6.jpg"/><Relationship Id="rId7" Type="http://schemas.openxmlformats.org/officeDocument/2006/relationships/image" Target="../media/image12.png"/><Relationship Id="rId12" Type="http://schemas.openxmlformats.org/officeDocument/2006/relationships/image" Target="../media/image17.jpg"/><Relationship Id="rId17" Type="http://schemas.openxmlformats.org/officeDocument/2006/relationships/image" Target="../media/image22.png"/><Relationship Id="rId2" Type="http://schemas.openxmlformats.org/officeDocument/2006/relationships/image" Target="../media/image5.jpeg"/><Relationship Id="rId16" Type="http://schemas.openxmlformats.org/officeDocument/2006/relationships/image" Target="../media/image21.jpg"/><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g"/><Relationship Id="rId19" Type="http://schemas.openxmlformats.org/officeDocument/2006/relationships/image" Target="../media/image24.png"/><Relationship Id="rId4" Type="http://schemas.openxmlformats.org/officeDocument/2006/relationships/image" Target="../media/image9.jpg"/><Relationship Id="rId9" Type="http://schemas.openxmlformats.org/officeDocument/2006/relationships/image" Target="../media/image14.png"/><Relationship Id="rId1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png"/><Relationship Id="rId3" Type="http://schemas.openxmlformats.org/officeDocument/2006/relationships/image" Target="../media/image6.jpg"/><Relationship Id="rId7" Type="http://schemas.openxmlformats.org/officeDocument/2006/relationships/image" Target="../media/image28.png"/><Relationship Id="rId12" Type="http://schemas.openxmlformats.org/officeDocument/2006/relationships/image" Target="../media/image33.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6.jpg"/><Relationship Id="rId7"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png"/><Relationship Id="rId10" Type="http://schemas.openxmlformats.org/officeDocument/2006/relationships/image" Target="../media/image4.png"/><Relationship Id="rId4" Type="http://schemas.openxmlformats.org/officeDocument/2006/relationships/image" Target="../media/image35.jp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9BF5-636D-4B37-ABA4-D01717DE623A}"/>
              </a:ext>
            </a:extLst>
          </p:cNvPr>
          <p:cNvSpPr>
            <a:spLocks noGrp="1"/>
          </p:cNvSpPr>
          <p:nvPr>
            <p:ph type="title"/>
          </p:nvPr>
        </p:nvSpPr>
        <p:spPr/>
        <p:txBody>
          <a:bodyPr/>
          <a:lstStyle/>
          <a:p>
            <a:endParaRPr lang="en-IN"/>
          </a:p>
        </p:txBody>
      </p:sp>
      <p:sp>
        <p:nvSpPr>
          <p:cNvPr id="4" name="Rectangle 3">
            <a:extLst>
              <a:ext uri="{FF2B5EF4-FFF2-40B4-BE49-F238E27FC236}">
                <a16:creationId xmlns:a16="http://schemas.microsoft.com/office/drawing/2014/main" id="{DF97EA95-545D-4E72-B3FD-C15C6DCBB171}"/>
              </a:ext>
            </a:extLst>
          </p:cNvPr>
          <p:cNvSpPr/>
          <p:nvPr/>
        </p:nvSpPr>
        <p:spPr>
          <a:xfrm flipH="1">
            <a:off x="0" y="0"/>
            <a:ext cx="11887200" cy="7315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3">
            <a:extLst>
              <a:ext uri="{FF2B5EF4-FFF2-40B4-BE49-F238E27FC236}">
                <a16:creationId xmlns:a16="http://schemas.microsoft.com/office/drawing/2014/main" id="{0670B2B3-B2A5-4E60-B411-9CC5CB3157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457200"/>
            <a:ext cx="1268153" cy="685799"/>
          </a:xfrm>
          <a:prstGeom prst="rect">
            <a:avLst/>
          </a:prstGeom>
          <a:noFill/>
          <a:effectLst>
            <a:glow rad="317500">
              <a:schemeClr val="bg1">
                <a:alpha val="14000"/>
              </a:schemeClr>
            </a:glo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BB09987-41A2-485E-B300-FF67623BA8BA}"/>
              </a:ext>
            </a:extLst>
          </p:cNvPr>
          <p:cNvSpPr/>
          <p:nvPr/>
        </p:nvSpPr>
        <p:spPr>
          <a:xfrm>
            <a:off x="402336" y="4800600"/>
            <a:ext cx="11064240" cy="1371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Content Placeholder 8">
            <a:extLst>
              <a:ext uri="{FF2B5EF4-FFF2-40B4-BE49-F238E27FC236}">
                <a16:creationId xmlns:a16="http://schemas.microsoft.com/office/drawing/2014/main" id="{234564C6-3F5B-4E57-8A2A-868CCD90A62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3000" y="4828754"/>
            <a:ext cx="9601200" cy="1514475"/>
          </a:xfrm>
        </p:spPr>
      </p:pic>
      <p:pic>
        <p:nvPicPr>
          <p:cNvPr id="8" name="Picture 7">
            <a:extLst>
              <a:ext uri="{FF2B5EF4-FFF2-40B4-BE49-F238E27FC236}">
                <a16:creationId xmlns:a16="http://schemas.microsoft.com/office/drawing/2014/main" id="{2289A915-A7E6-466B-895A-9D1D6DBD7A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95658" y="583857"/>
            <a:ext cx="2481942" cy="979420"/>
          </a:xfrm>
          <a:prstGeom prst="rect">
            <a:avLst/>
          </a:prstGeom>
          <a:effectLst>
            <a:glow rad="546100">
              <a:schemeClr val="bg1">
                <a:alpha val="81000"/>
              </a:schemeClr>
            </a:glow>
          </a:effectLst>
        </p:spPr>
      </p:pic>
    </p:spTree>
    <p:extLst>
      <p:ext uri="{BB962C8B-B14F-4D97-AF65-F5344CB8AC3E}">
        <p14:creationId xmlns:p14="http://schemas.microsoft.com/office/powerpoint/2010/main" val="176177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1" y="-4908"/>
            <a:ext cx="11875798" cy="73039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78807"/>
            <a:ext cx="4386263" cy="241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222848"/>
            <a:ext cx="1828800"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ALERTS</a:t>
            </a:r>
            <a:endParaRPr lang="en-IN" sz="2400" b="1" dirty="0">
              <a:solidFill>
                <a:srgbClr val="0070C0"/>
              </a:solidFill>
              <a:latin typeface="Arial Rounded MT Bold" panose="020F0704030504030204" pitchFamily="34" charset="0"/>
              <a:cs typeface="Times New Roman" panose="02020603050405020304" pitchFamily="18" charset="0"/>
            </a:endParaRPr>
          </a:p>
        </p:txBody>
      </p:sp>
      <p:sp>
        <p:nvSpPr>
          <p:cNvPr id="3" name="TextBox 2"/>
          <p:cNvSpPr txBox="1"/>
          <p:nvPr/>
        </p:nvSpPr>
        <p:spPr>
          <a:xfrm>
            <a:off x="640080" y="2525677"/>
            <a:ext cx="3916680" cy="310854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Sales Connect </a:t>
            </a:r>
            <a:r>
              <a:rPr lang="en-US" sz="2000" dirty="0">
                <a:latin typeface="Arial" panose="020B0604020202020204" pitchFamily="34" charset="0"/>
                <a:cs typeface="Arial" panose="020B0604020202020204" pitchFamily="34" charset="0"/>
              </a:rPr>
              <a:t>Alert regularly send the notification to parties for any information.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Information</a:t>
            </a:r>
            <a:r>
              <a:rPr lang="en-US" dirty="0">
                <a:latin typeface="Arial" panose="020B0604020202020204" pitchFamily="34" charset="0"/>
                <a:cs typeface="Arial" panose="020B0604020202020204" pitchFamily="34" charset="0"/>
              </a:rPr>
              <a:t> For Parties :</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Cash Discount (CD) Alerts</a:t>
            </a:r>
          </a:p>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Payment</a:t>
            </a:r>
            <a:r>
              <a:rPr lang="en-US" dirty="0">
                <a:latin typeface="Arial" panose="020B0604020202020204" pitchFamily="34" charset="0"/>
                <a:cs typeface="Arial" panose="020B0604020202020204" pitchFamily="34" charset="0"/>
              </a:rPr>
              <a:t> Outstanding Alerts</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Party Inventory Level Alerts</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Scheme Upgrade Alerts</a:t>
            </a:r>
          </a:p>
          <a:p>
            <a:pPr marL="285750" indent="-285750">
              <a:buFont typeface="Wingdings" panose="05000000000000000000" pitchFamily="2" charset="2"/>
              <a:buChar char="Ø"/>
            </a:pPr>
            <a:endParaRPr lang="en-IN"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BC59FA6-DB8E-4D57-A9BE-49AB039A5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2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1" y="-15172"/>
            <a:ext cx="11875797" cy="7303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1200" y="2200162"/>
            <a:ext cx="4470400" cy="4663521"/>
          </a:xfrm>
          <a:prstGeom prst="rect">
            <a:avLst/>
          </a:prstGeom>
        </p:spPr>
        <p:txBody>
          <a:bodyPr wrap="square">
            <a:spAutoFit/>
          </a:bodyPr>
          <a:lstStyle/>
          <a:p>
            <a:pPr marL="0" marR="0" lvl="0" indent="0" algn="just" defTabSz="457200" rtl="0" eaLnBrk="1" fontAlgn="auto" latinLnBrk="0" hangingPunct="1">
              <a:lnSpc>
                <a:spcPct val="115000"/>
              </a:lnSpc>
              <a:spcBef>
                <a:spcPts val="0"/>
              </a:spcBef>
              <a:spcAft>
                <a:spcPts val="0"/>
              </a:spcAft>
              <a:buClrTx/>
              <a:buSzTx/>
              <a:buFontTx/>
              <a:buNone/>
              <a:tabLst/>
              <a:defRPr/>
            </a:pPr>
            <a:endParaRPr lang="en-US" sz="2000" b="1" dirty="0">
              <a:solidFill>
                <a:srgbClr val="0070C0"/>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 don’t get regular timely updates. And my information is not handy at one place.</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get relevant updates in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SALES CONNECT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BROADCAST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section as and when they are announced by the company. And they are always in your mobile for quick access. These updates can be about new schemes, new launches, new TVC, Ad campaign, etc.</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78807"/>
            <a:ext cx="4386263" cy="241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75038" y="1219200"/>
            <a:ext cx="2137124" cy="461665"/>
          </a:xfrm>
          <a:prstGeom prst="rect">
            <a:avLst/>
          </a:prstGeom>
          <a:noFill/>
        </p:spPr>
        <p:txBody>
          <a:bodyPr wrap="non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BROADCAST</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94488EDA-F37D-4146-A00A-678435E7FB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329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1200" y="2828802"/>
            <a:ext cx="4470400" cy="3672480"/>
          </a:xfrm>
          <a:prstGeom prst="rect">
            <a:avLst/>
          </a:prstGeom>
        </p:spPr>
        <p:txBody>
          <a:bodyPr wrap="square">
            <a:spAutoFit/>
          </a:bodyPr>
          <a:lstStyle/>
          <a:p>
            <a:pPr marR="0" lvl="0" algn="l" defTabSz="457200" rtl="0" eaLnBrk="1" fontAlgn="auto" latinLnBrk="0" hangingPunct="1">
              <a:lnSpc>
                <a:spcPct val="115000"/>
              </a:lnSpc>
              <a:spcBef>
                <a:spcPts val="0"/>
              </a:spcBef>
              <a:spcAft>
                <a:spcPts val="0"/>
              </a:spcAft>
              <a:buClrTx/>
              <a:buSzTx/>
              <a:tabLst/>
              <a:defRPr/>
            </a:pPr>
            <a:r>
              <a:rPr lang="en-US" sz="2000" noProof="0" dirty="0">
                <a:latin typeface="Arial" panose="020B0604020202020204" pitchFamily="34" charset="0"/>
                <a:ea typeface="Roboto" panose="02000000000000000000" pitchFamily="2" charset="0"/>
                <a:cs typeface="Arial" panose="020B0604020202020204" pitchFamily="34" charset="0"/>
              </a:rPr>
              <a:t>Sometimes I lost the data of my parties due to keep record on different- different files. So it create the problem in connecting with the parties for pass-on any information.</a:t>
            </a:r>
          </a:p>
          <a:p>
            <a:pPr marR="0" lvl="0" algn="l" defTabSz="457200" rtl="0" eaLnBrk="1" fontAlgn="auto" latinLnBrk="0" hangingPunct="1">
              <a:lnSpc>
                <a:spcPct val="115000"/>
              </a:lnSpc>
              <a:spcBef>
                <a:spcPts val="0"/>
              </a:spcBef>
              <a:spcAft>
                <a:spcPts val="0"/>
              </a:spcAft>
              <a:buClrTx/>
              <a:buSzTx/>
              <a:tabLst/>
              <a:defRPr/>
            </a:pPr>
            <a:endParaRPr lang="en-US" sz="2000" dirty="0">
              <a:latin typeface="Arial" panose="020B0604020202020204" pitchFamily="34" charset="0"/>
              <a:ea typeface="Roboto" panose="02000000000000000000" pitchFamily="2" charset="0"/>
              <a:cs typeface="Arial" panose="020B0604020202020204" pitchFamily="34" charset="0"/>
            </a:endParaRPr>
          </a:p>
          <a:p>
            <a:pPr marR="0" lvl="0" algn="l" defTabSz="457200" rtl="0" eaLnBrk="1" fontAlgn="auto" latinLnBrk="0" hangingPunct="1">
              <a:lnSpc>
                <a:spcPct val="115000"/>
              </a:lnSpc>
              <a:spcBef>
                <a:spcPts val="0"/>
              </a:spcBef>
              <a:spcAft>
                <a:spcPts val="0"/>
              </a:spcAft>
              <a:buClrTx/>
              <a:buSzTx/>
              <a:tabLst/>
              <a:defRPr/>
            </a:pPr>
            <a:r>
              <a:rPr lang="en-US" sz="2400" b="1" noProof="0" dirty="0">
                <a:latin typeface="Arial" panose="020B0604020202020204" pitchFamily="34" charset="0"/>
                <a:ea typeface="Roboto" panose="02000000000000000000" pitchFamily="2" charset="0"/>
                <a:cs typeface="Arial" panose="020B0604020202020204" pitchFamily="34" charset="0"/>
              </a:rPr>
              <a:t>Sales Connect </a:t>
            </a:r>
            <a:r>
              <a:rPr lang="en-US" sz="2000" noProof="0" dirty="0">
                <a:latin typeface="Arial" panose="020B0604020202020204" pitchFamily="34" charset="0"/>
                <a:ea typeface="Roboto" panose="02000000000000000000" pitchFamily="2" charset="0"/>
                <a:cs typeface="Arial" panose="020B0604020202020204" pitchFamily="34" charset="0"/>
              </a:rPr>
              <a:t>provide the solution to Keep record of parties at one place either it is active or Inactive. </a:t>
            </a:r>
            <a:endParaRPr kumimoji="0" lang="en-US" sz="2000" i="0" u="none" strike="noStrike" kern="1200" cap="none" spc="0" normalizeH="0" baseline="0" noProof="0" dirty="0">
              <a:ln>
                <a:noFill/>
              </a:ln>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8146" y="2673982"/>
            <a:ext cx="4386263" cy="242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105400" y="1231005"/>
            <a:ext cx="1676400"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PARTY</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25846D2-83A0-4A0E-85AB-B520D6988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5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0301" y="2488473"/>
            <a:ext cx="4470400" cy="4451155"/>
          </a:xfrm>
          <a:prstGeom prst="rect">
            <a:avLst/>
          </a:prstGeom>
        </p:spPr>
        <p:txBody>
          <a:bodyPr wrap="square">
            <a:spAutoFit/>
          </a:bodyPr>
          <a:lstStyle/>
          <a:p>
            <a:pPr marR="0" lvl="0" algn="l" defTabSz="457200" rtl="0" eaLnBrk="1" fontAlgn="auto" latinLnBrk="0" hangingPunct="1">
              <a:lnSpc>
                <a:spcPct val="115000"/>
              </a:lnSpc>
              <a:spcBef>
                <a:spcPts val="0"/>
              </a:spcBef>
              <a:spcAft>
                <a:spcPts val="0"/>
              </a:spcAft>
              <a:buClrTx/>
              <a:buSzTx/>
              <a:tabLst/>
              <a:defRPr/>
            </a:pPr>
            <a:r>
              <a:rPr lang="en-US" sz="2000" dirty="0">
                <a:latin typeface="Arial" panose="020B0604020202020204" pitchFamily="34" charset="0"/>
                <a:ea typeface="Roboto" panose="02000000000000000000" pitchFamily="2" charset="0"/>
                <a:cs typeface="Arial" panose="020B0604020202020204" pitchFamily="34" charset="0"/>
              </a:rPr>
              <a:t>Usually we miss the contact information of our parties contact person detail because it is not one handy so that  we miss the greet him on a special day and pass-on any useful information</a:t>
            </a:r>
          </a:p>
          <a:p>
            <a:pPr marR="0" lvl="0" algn="l" defTabSz="457200" rtl="0" eaLnBrk="1" fontAlgn="auto" latinLnBrk="0" hangingPunct="1">
              <a:lnSpc>
                <a:spcPct val="115000"/>
              </a:lnSpc>
              <a:spcBef>
                <a:spcPts val="0"/>
              </a:spcBef>
              <a:spcAft>
                <a:spcPts val="0"/>
              </a:spcAft>
              <a:buClrTx/>
              <a:buSzTx/>
              <a:tabLst/>
              <a:defRPr/>
            </a:pPr>
            <a:endParaRPr lang="en-US" sz="2400" b="1" dirty="0">
              <a:latin typeface="Arial" panose="020B0604020202020204" pitchFamily="34" charset="0"/>
              <a:ea typeface="Roboto" panose="02000000000000000000" pitchFamily="2" charset="0"/>
              <a:cs typeface="Arial" panose="020B0604020202020204" pitchFamily="34" charset="0"/>
            </a:endParaRPr>
          </a:p>
          <a:p>
            <a:pPr marR="0" lvl="0" algn="l" defTabSz="457200" rtl="0" eaLnBrk="1" fontAlgn="auto" latinLnBrk="0" hangingPunct="1">
              <a:lnSpc>
                <a:spcPct val="115000"/>
              </a:lnSpc>
              <a:spcBef>
                <a:spcPts val="0"/>
              </a:spcBef>
              <a:spcAft>
                <a:spcPts val="0"/>
              </a:spcAft>
              <a:buClrTx/>
              <a:buSzTx/>
              <a:tabLst/>
              <a:defRPr/>
            </a:pPr>
            <a:r>
              <a:rPr lang="en-US" sz="2400" b="1" dirty="0">
                <a:latin typeface="Arial" panose="020B0604020202020204" pitchFamily="34" charset="0"/>
                <a:ea typeface="Roboto" panose="02000000000000000000" pitchFamily="2" charset="0"/>
                <a:cs typeface="Arial" panose="020B0604020202020204" pitchFamily="34" charset="0"/>
              </a:rPr>
              <a:t>Sales Connect </a:t>
            </a:r>
            <a:r>
              <a:rPr lang="en-US" sz="2000" dirty="0">
                <a:latin typeface="Arial" panose="020B0604020202020204" pitchFamily="34" charset="0"/>
                <a:ea typeface="Roboto" panose="02000000000000000000" pitchFamily="2" charset="0"/>
                <a:cs typeface="Arial" panose="020B0604020202020204" pitchFamily="34" charset="0"/>
              </a:rPr>
              <a:t>Keep the Information of party’s contact person and remind you for greet him on a special date. (anniversary wishes, Birthday wishes…</a:t>
            </a:r>
            <a:r>
              <a:rPr lang="en-US" sz="2000" dirty="0" err="1">
                <a:latin typeface="Arial" panose="020B0604020202020204" pitchFamily="34" charset="0"/>
                <a:ea typeface="Roboto" panose="02000000000000000000" pitchFamily="2" charset="0"/>
                <a:cs typeface="Arial" panose="020B0604020202020204" pitchFamily="34" charset="0"/>
              </a:rPr>
              <a:t>etc</a:t>
            </a:r>
            <a:r>
              <a:rPr lang="en-US" sz="2000" dirty="0">
                <a:latin typeface="Arial" panose="020B0604020202020204" pitchFamily="34" charset="0"/>
                <a:ea typeface="Roboto" panose="02000000000000000000" pitchFamily="2" charset="0"/>
                <a:cs typeface="Arial" panose="020B0604020202020204" pitchFamily="34" charset="0"/>
              </a:rPr>
              <a:t> ) </a:t>
            </a:r>
            <a:endParaRPr kumimoji="0" lang="en-US" sz="2000" i="0" u="none" strike="noStrike" kern="1200" cap="none" spc="0" normalizeH="0" baseline="0" noProof="0" dirty="0">
              <a:ln>
                <a:noFill/>
              </a:ln>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8146" y="2663482"/>
            <a:ext cx="4386263" cy="244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37760" y="1303770"/>
            <a:ext cx="2011680" cy="461665"/>
          </a:xfrm>
          <a:prstGeom prst="rect">
            <a:avLst/>
          </a:prstGeom>
          <a:noFill/>
        </p:spPr>
        <p:txBody>
          <a:bodyPr wrap="square" rtlCol="0">
            <a:spAutoFit/>
          </a:bodyPr>
          <a:lstStyle>
            <a:defPPr>
              <a:defRPr lang="en-US"/>
            </a:defPPr>
            <a:lvl1pPr algn="ctr">
              <a:defRPr sz="2400" b="1">
                <a:solidFill>
                  <a:srgbClr val="0070C0"/>
                </a:solidFill>
                <a:latin typeface="Arial Rounded MT Bold" panose="020F0704030504030204" pitchFamily="34" charset="0"/>
                <a:cs typeface="Times New Roman" panose="02020603050405020304" pitchFamily="18" charset="0"/>
              </a:defRPr>
            </a:lvl1pPr>
          </a:lstStyle>
          <a:p>
            <a:r>
              <a:rPr lang="en-US" dirty="0"/>
              <a:t>CONTACT</a:t>
            </a:r>
            <a:endParaRPr lang="en-IN" dirty="0"/>
          </a:p>
        </p:txBody>
      </p:sp>
      <p:pic>
        <p:nvPicPr>
          <p:cNvPr id="12" name="Picture 11">
            <a:extLst>
              <a:ext uri="{FF2B5EF4-FFF2-40B4-BE49-F238E27FC236}">
                <a16:creationId xmlns:a16="http://schemas.microsoft.com/office/drawing/2014/main" id="{0A84183A-7802-4555-8E87-046E4968B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6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1200" y="2828802"/>
            <a:ext cx="4470400" cy="2569934"/>
          </a:xfrm>
          <a:prstGeom prst="rect">
            <a:avLst/>
          </a:prstGeom>
        </p:spPr>
        <p:txBody>
          <a:bodyPr wrap="square">
            <a:spAutoFit/>
          </a:bodyPr>
          <a:lstStyle/>
          <a:p>
            <a:pPr lvl="0" algn="just">
              <a:lnSpc>
                <a:spcPct val="115000"/>
              </a:lnSpc>
              <a:defRPr/>
            </a:pPr>
            <a:r>
              <a:rPr lang="en-US" sz="2000" dirty="0">
                <a:solidFill>
                  <a:prstClr val="black"/>
                </a:solidFill>
                <a:latin typeface="Arial" panose="020B0604020202020204" pitchFamily="34" charset="0"/>
                <a:cs typeface="Arial" panose="020B0604020202020204" pitchFamily="34" charset="0"/>
              </a:rPr>
              <a:t>Sometimes issues raised are lost and we don’t know whom to approach</a:t>
            </a:r>
          </a:p>
          <a:p>
            <a:pPr lvl="0" algn="just">
              <a:lnSpc>
                <a:spcPct val="115000"/>
              </a:lnSpc>
              <a:defRPr/>
            </a:pPr>
            <a:endParaRPr lang="en-US" sz="2000" dirty="0">
              <a:solidFill>
                <a:prstClr val="black"/>
              </a:solidFill>
              <a:latin typeface="Arial" panose="020B0604020202020204" pitchFamily="34" charset="0"/>
              <a:cs typeface="Arial" panose="020B0604020202020204" pitchFamily="34" charset="0"/>
            </a:endParaRPr>
          </a:p>
          <a:p>
            <a:pPr lvl="0" algn="just">
              <a:lnSpc>
                <a:spcPct val="115000"/>
              </a:lnSpc>
              <a:defRPr/>
            </a:pPr>
            <a:r>
              <a:rPr lang="en-US" sz="2000" b="1" dirty="0">
                <a:solidFill>
                  <a:prstClr val="black"/>
                </a:solidFill>
                <a:latin typeface="Arial" panose="020B0604020202020204" pitchFamily="34" charset="0"/>
                <a:cs typeface="Arial" panose="020B0604020202020204" pitchFamily="34" charset="0"/>
              </a:rPr>
              <a:t>COMPLAINTS MODULE</a:t>
            </a:r>
            <a:r>
              <a:rPr lang="en-US" sz="2000" dirty="0">
                <a:solidFill>
                  <a:prstClr val="black"/>
                </a:solidFill>
                <a:latin typeface="Arial" panose="020B0604020202020204" pitchFamily="34" charset="0"/>
                <a:cs typeface="Arial" panose="020B0604020202020204" pitchFamily="34" charset="0"/>
              </a:rPr>
              <a:t> in </a:t>
            </a:r>
            <a:r>
              <a:rPr lang="en-US" sz="2000" b="1" dirty="0">
                <a:solidFill>
                  <a:prstClr val="black"/>
                </a:solidFill>
                <a:latin typeface="Arial" panose="020B0604020202020204" pitchFamily="34" charset="0"/>
                <a:cs typeface="Arial" panose="020B0604020202020204" pitchFamily="34" charset="0"/>
              </a:rPr>
              <a:t>SALES CONNECT</a:t>
            </a:r>
            <a:r>
              <a:rPr lang="en-US" sz="2000" dirty="0">
                <a:solidFill>
                  <a:prstClr val="black"/>
                </a:solidFill>
                <a:latin typeface="Arial" panose="020B0604020202020204" pitchFamily="34" charset="0"/>
                <a:cs typeface="Arial" panose="020B0604020202020204" pitchFamily="34" charset="0"/>
              </a:rPr>
              <a:t> will allow you to raise a complaint, track its resolution and then close it by giving your rating.  </a:t>
            </a:r>
            <a:endParaRPr lang="en-US" sz="2000" b="1" dirty="0">
              <a:solidFill>
                <a:srgbClr val="EA0411"/>
              </a:solidFill>
              <a:latin typeface="Arial" panose="020B0604020202020204" pitchFamily="34" charset="0"/>
              <a:ea typeface="Roboto" panose="02000000000000000000" pitchFamily="2" charset="0"/>
              <a:cs typeface="Arial" panose="020B060402020202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91686"/>
            <a:ext cx="4386263" cy="239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33900" y="1341120"/>
            <a:ext cx="2819400"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COMPLAINTS</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4C15F23E-EA46-4D40-BE79-86E1D14CAC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32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0856" y="1525858"/>
            <a:ext cx="4470400" cy="5442195"/>
          </a:xfrm>
          <a:prstGeom prst="rect">
            <a:avLst/>
          </a:prstGeom>
        </p:spPr>
        <p:txBody>
          <a:bodyPr wrap="square">
            <a:spAutoFit/>
          </a:bodyPr>
          <a:lstStyle/>
          <a:p>
            <a:pPr lvl="0">
              <a:lnSpc>
                <a:spcPct val="115000"/>
              </a:lnSpc>
              <a:defRPr/>
            </a:pPr>
            <a:r>
              <a:rPr lang="en-US" sz="2000" noProof="0" dirty="0">
                <a:latin typeface="Arial" panose="020B0604020202020204" pitchFamily="34" charset="0"/>
                <a:ea typeface="Roboto" panose="02000000000000000000" pitchFamily="2" charset="0"/>
                <a:cs typeface="Arial" panose="020B0604020202020204" pitchFamily="34" charset="0"/>
              </a:rPr>
              <a:t>Productive Growth of any organization is depend on the working of Front Line sales Team. </a:t>
            </a:r>
          </a:p>
          <a:p>
            <a:pPr lvl="0">
              <a:lnSpc>
                <a:spcPct val="115000"/>
              </a:lnSpc>
              <a:defRPr/>
            </a:pPr>
            <a:endParaRPr lang="en-US" sz="2000" noProof="0" dirty="0">
              <a:latin typeface="Arial" panose="020B0604020202020204" pitchFamily="34" charset="0"/>
              <a:ea typeface="Roboto" panose="02000000000000000000" pitchFamily="2" charset="0"/>
              <a:cs typeface="Arial" panose="020B0604020202020204" pitchFamily="34" charset="0"/>
            </a:endParaRPr>
          </a:p>
          <a:p>
            <a:pPr lvl="0">
              <a:lnSpc>
                <a:spcPct val="115000"/>
              </a:lnSpc>
              <a:defRPr/>
            </a:pPr>
            <a:r>
              <a:rPr kumimoji="0" lang="en-US" sz="2000" i="0" u="none" strike="noStrike" kern="1200" cap="none" spc="0" normalizeH="0" baseline="0" dirty="0">
                <a:ln>
                  <a:noFill/>
                </a:ln>
                <a:effectLst/>
                <a:uLnTx/>
                <a:uFillTx/>
                <a:latin typeface="Arial" panose="020B0604020202020204" pitchFamily="34" charset="0"/>
                <a:ea typeface="Roboto" panose="02000000000000000000" pitchFamily="2" charset="0"/>
                <a:cs typeface="Arial" panose="020B0604020202020204" pitchFamily="34" charset="0"/>
              </a:rPr>
              <a:t>But at the end of mont</a:t>
            </a:r>
            <a:r>
              <a:rPr lang="en-US" sz="2000" dirty="0">
                <a:latin typeface="Arial" panose="020B0604020202020204" pitchFamily="34" charset="0"/>
                <a:ea typeface="Roboto" panose="02000000000000000000" pitchFamily="2" charset="0"/>
                <a:cs typeface="Arial" panose="020B0604020202020204" pitchFamily="34" charset="0"/>
              </a:rPr>
              <a:t>h we see that sales team has under achieved their pre- decided target i.e. company’s revenue is not grooming up due to not dedicatedly working by sales team.</a:t>
            </a:r>
          </a:p>
          <a:p>
            <a:pPr lvl="0">
              <a:lnSpc>
                <a:spcPct val="115000"/>
              </a:lnSpc>
              <a:defRPr/>
            </a:pPr>
            <a:endParaRPr lang="en-US" sz="2000" dirty="0">
              <a:latin typeface="Arial" panose="020B0604020202020204" pitchFamily="34" charset="0"/>
              <a:ea typeface="Roboto" panose="02000000000000000000" pitchFamily="2" charset="0"/>
              <a:cs typeface="Arial" panose="020B0604020202020204" pitchFamily="34" charset="0"/>
            </a:endParaRPr>
          </a:p>
          <a:p>
            <a:pPr lvl="0">
              <a:lnSpc>
                <a:spcPct val="115000"/>
              </a:lnSpc>
              <a:defRPr/>
            </a:pPr>
            <a:r>
              <a:rPr kumimoji="0" lang="en-US" sz="2400" b="1" i="0" u="none" strike="noStrike" kern="1200" cap="none" spc="0" normalizeH="0" baseline="0" noProof="0" dirty="0">
                <a:ln>
                  <a:noFill/>
                </a:ln>
                <a:effectLst/>
                <a:uLnTx/>
                <a:uFillTx/>
                <a:latin typeface="Arial" panose="020B0604020202020204" pitchFamily="34" charset="0"/>
                <a:ea typeface="Roboto" panose="02000000000000000000" pitchFamily="2" charset="0"/>
                <a:cs typeface="Arial" panose="020B0604020202020204" pitchFamily="34" charset="0"/>
              </a:rPr>
              <a:t>Sales Connect </a:t>
            </a:r>
            <a:r>
              <a:rPr kumimoji="0" lang="en-US" sz="2000" i="0" u="none" strike="noStrike" kern="1200" cap="none" spc="0" normalizeH="0" baseline="0" noProof="0" dirty="0">
                <a:ln>
                  <a:noFill/>
                </a:ln>
                <a:effectLst/>
                <a:uLnTx/>
                <a:uFillTx/>
                <a:latin typeface="Arial" panose="020B0604020202020204" pitchFamily="34" charset="0"/>
                <a:ea typeface="Roboto" panose="02000000000000000000" pitchFamily="2" charset="0"/>
                <a:cs typeface="Arial" panose="020B0604020202020204" pitchFamily="34" charset="0"/>
              </a:rPr>
              <a:t>provide the solution of this basic problem. It will provide you the Location wise Real</a:t>
            </a:r>
            <a:r>
              <a:rPr kumimoji="0" lang="en-US" sz="2000" i="0" u="none" strike="noStrike" kern="1200" cap="none" spc="0" normalizeH="0" noProof="0" dirty="0">
                <a:ln>
                  <a:noFill/>
                </a:ln>
                <a:effectLst/>
                <a:uLnTx/>
                <a:uFillTx/>
                <a:latin typeface="Arial" panose="020B0604020202020204" pitchFamily="34" charset="0"/>
                <a:ea typeface="Roboto" panose="02000000000000000000" pitchFamily="2" charset="0"/>
                <a:cs typeface="Arial" panose="020B0604020202020204" pitchFamily="34" charset="0"/>
              </a:rPr>
              <a:t> time information of your sales team’s activities in the market.</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8146" y="2666697"/>
            <a:ext cx="4386263" cy="244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99560" y="875206"/>
            <a:ext cx="3688080"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MARKET ACTIVITY</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396BA3A6-DBE0-4FF0-9D58-D1B80F4E81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75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1200" y="2828802"/>
            <a:ext cx="4470400" cy="3277820"/>
          </a:xfrm>
          <a:prstGeom prst="rect">
            <a:avLst/>
          </a:prstGeom>
        </p:spPr>
        <p:txBody>
          <a:bodyPr wrap="square">
            <a:spAutoFit/>
          </a:bodyPr>
          <a:lstStyle/>
          <a:p>
            <a:pPr lvl="0">
              <a:lnSpc>
                <a:spcPct val="115000"/>
              </a:lnSpc>
              <a:defRPr/>
            </a:pPr>
            <a:r>
              <a:rPr lang="en-US" sz="2000" dirty="0">
                <a:solidFill>
                  <a:prstClr val="black"/>
                </a:solidFill>
                <a:latin typeface="Arial" panose="020B0604020202020204" pitchFamily="34" charset="0"/>
                <a:cs typeface="Arial" panose="020B0604020202020204" pitchFamily="34" charset="0"/>
              </a:rPr>
              <a:t>My Orders are sometimes not clearly communicated and I’m not sure of serviceable quantities </a:t>
            </a:r>
          </a:p>
          <a:p>
            <a:pPr lvl="0">
              <a:lnSpc>
                <a:spcPct val="115000"/>
              </a:lnSpc>
              <a:defRPr/>
            </a:pPr>
            <a:endParaRPr lang="en-US" sz="2000" dirty="0">
              <a:solidFill>
                <a:prstClr val="black"/>
              </a:solidFill>
              <a:latin typeface="Arial" panose="020B0604020202020204" pitchFamily="34" charset="0"/>
              <a:cs typeface="Arial" panose="020B0604020202020204" pitchFamily="34" charset="0"/>
            </a:endParaRPr>
          </a:p>
          <a:p>
            <a:pPr lvl="0">
              <a:lnSpc>
                <a:spcPct val="115000"/>
              </a:lnSpc>
              <a:defRPr/>
            </a:pPr>
            <a:r>
              <a:rPr lang="en-US" sz="2000" b="1" dirty="0">
                <a:solidFill>
                  <a:prstClr val="black"/>
                </a:solidFill>
                <a:latin typeface="Arial" panose="020B0604020202020204" pitchFamily="34" charset="0"/>
                <a:cs typeface="Arial" panose="020B0604020202020204" pitchFamily="34" charset="0"/>
              </a:rPr>
              <a:t>MY ORDERS </a:t>
            </a:r>
            <a:r>
              <a:rPr lang="en-US" sz="2000" dirty="0">
                <a:solidFill>
                  <a:prstClr val="black"/>
                </a:solidFill>
                <a:latin typeface="Arial" panose="020B0604020202020204" pitchFamily="34" charset="0"/>
                <a:cs typeface="Arial" panose="020B0604020202020204" pitchFamily="34" charset="0"/>
              </a:rPr>
              <a:t>in </a:t>
            </a:r>
            <a:r>
              <a:rPr lang="en-US" sz="2000" b="1" dirty="0">
                <a:solidFill>
                  <a:prstClr val="black"/>
                </a:solidFill>
                <a:latin typeface="Arial" panose="020B0604020202020204" pitchFamily="34" charset="0"/>
                <a:cs typeface="Arial" panose="020B0604020202020204" pitchFamily="34" charset="0"/>
              </a:rPr>
              <a:t>SALES CONNECT </a:t>
            </a:r>
            <a:r>
              <a:rPr lang="en-US" sz="2000" dirty="0">
                <a:solidFill>
                  <a:prstClr val="black"/>
                </a:solidFill>
                <a:latin typeface="Arial" panose="020B0604020202020204" pitchFamily="34" charset="0"/>
                <a:cs typeface="Arial" panose="020B0604020202020204" pitchFamily="34" charset="0"/>
              </a:rPr>
              <a:t>allows you to place orders to company and know about your serviceable quantities.</a:t>
            </a:r>
            <a:endParaRPr lang="en-US" sz="2000" b="1" dirty="0">
              <a:solidFill>
                <a:srgbClr val="EA0411"/>
              </a:solidFill>
              <a:latin typeface="Arial" panose="020B0604020202020204" pitchFamily="34" charset="0"/>
              <a:cs typeface="Arial" panose="020B0604020202020204" pitchFamily="34" charset="0"/>
            </a:endParaRPr>
          </a:p>
          <a:p>
            <a:pPr lvl="0">
              <a:lnSpc>
                <a:spcPct val="115000"/>
              </a:lnSpc>
              <a:defRPr/>
            </a:pPr>
            <a:endParaRPr kumimoji="0" lang="en-US" sz="2000" b="1" i="0" u="none" strike="noStrike" kern="1200" cap="none" spc="0" normalizeH="0" baseline="0" noProof="0" dirty="0">
              <a:ln>
                <a:noFill/>
              </a:ln>
              <a:solidFill>
                <a:srgbClr val="EA0411"/>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65928"/>
            <a:ext cx="4386263" cy="244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229100" y="1361512"/>
            <a:ext cx="3429000"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MARKET ORDER</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0B80B60-5120-4902-B69C-87F5B9AF0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759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1473"/>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1200" y="2828802"/>
            <a:ext cx="4470400" cy="370255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2000" dirty="0">
                <a:latin typeface="Arial" panose="020B0604020202020204" pitchFamily="34" charset="0"/>
                <a:ea typeface="Roboto" panose="02000000000000000000" pitchFamily="2" charset="0"/>
                <a:cs typeface="Arial" panose="020B0604020202020204" pitchFamily="34" charset="0"/>
              </a:rPr>
              <a:t>Sometime fields executives are not clear where they need to go in the market for activity. Due to this they lost the company’s Productive orders.</a:t>
            </a:r>
          </a:p>
          <a:p>
            <a:pPr marL="0" marR="0" lvl="0" indent="0" algn="l" defTabSz="457200" rtl="0" eaLnBrk="1" fontAlgn="auto" latinLnBrk="0" hangingPunct="1">
              <a:lnSpc>
                <a:spcPct val="115000"/>
              </a:lnSpc>
              <a:spcBef>
                <a:spcPts val="0"/>
              </a:spcBef>
              <a:spcAft>
                <a:spcPts val="0"/>
              </a:spcAft>
              <a:buClrTx/>
              <a:buSzTx/>
              <a:buFontTx/>
              <a:buNone/>
              <a:tabLst/>
              <a:defRPr/>
            </a:pPr>
            <a:endParaRPr lang="en-US" sz="2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lang="en-US" sz="2400" b="1" dirty="0">
                <a:latin typeface="Arial" panose="020B0604020202020204" pitchFamily="34" charset="0"/>
                <a:ea typeface="Roboto" panose="02000000000000000000" pitchFamily="2" charset="0"/>
                <a:cs typeface="Arial" panose="020B0604020202020204" pitchFamily="34" charset="0"/>
              </a:rPr>
              <a:t>Sales Connect </a:t>
            </a:r>
            <a:r>
              <a:rPr lang="en-US" sz="2000" dirty="0">
                <a:latin typeface="Arial" panose="020B0604020202020204" pitchFamily="34" charset="0"/>
                <a:ea typeface="Roboto" panose="02000000000000000000" pitchFamily="2" charset="0"/>
                <a:cs typeface="Arial" panose="020B0604020202020204" pitchFamily="34" charset="0"/>
              </a:rPr>
              <a:t>PJP tells the Sales Team what will the beat plan for next day. Its Increase the working hours of Sales Team and productive order of the company. </a:t>
            </a:r>
            <a:endParaRPr kumimoji="0" lang="en-US" sz="2000" i="0" u="none" strike="noStrike" kern="1200" cap="none" spc="0" normalizeH="0" baseline="0" noProof="0" dirty="0">
              <a:ln>
                <a:noFill/>
              </a:ln>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78807"/>
            <a:ext cx="4386263" cy="241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146483" y="1345376"/>
            <a:ext cx="1594235"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PJP</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55407BA0-23C1-41CE-9F2A-34E538A6E2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4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00" y="-4908"/>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08400" y="1326962"/>
            <a:ext cx="4470400" cy="478208"/>
          </a:xfrm>
          <a:prstGeom prst="rect">
            <a:avLst/>
          </a:prstGeom>
        </p:spPr>
        <p:txBody>
          <a:bodyPr wrap="square">
            <a:spAutoFit/>
          </a:bodyPr>
          <a:lstStyle/>
          <a:p>
            <a:pPr marR="0" lvl="0" indent="0" algn="ctr" fontAlgn="auto">
              <a:lnSpc>
                <a:spcPct val="115000"/>
              </a:lnSpc>
              <a:spcBef>
                <a:spcPts val="0"/>
              </a:spcBef>
              <a:spcAft>
                <a:spcPts val="0"/>
              </a:spcAft>
              <a:buClrTx/>
              <a:buSzTx/>
              <a:buFontTx/>
              <a:buNone/>
              <a:tabLst/>
              <a:defRPr/>
            </a:pPr>
            <a:r>
              <a:rPr lang="en-US" sz="2400" b="1" dirty="0">
                <a:solidFill>
                  <a:srgbClr val="0070C0"/>
                </a:solidFill>
                <a:latin typeface="Arial Rounded MT Bold" panose="020F0704030504030204" pitchFamily="34" charset="0"/>
                <a:cs typeface="Times New Roman" panose="02020603050405020304" pitchFamily="18" charset="0"/>
              </a:rPr>
              <a:t>ASSIGN DISPLAY</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098146" y="2684383"/>
            <a:ext cx="4386263" cy="2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328465" y="3453648"/>
            <a:ext cx="996308" cy="2137977"/>
          </a:xfrm>
          <a:prstGeom prst="roundRect">
            <a:avLst>
              <a:gd name="adj" fmla="val 11661"/>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38396" y="2479802"/>
            <a:ext cx="5135788" cy="347787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Branding of a product is very necessary step for Retailer's sales growth and company’s sales growth.</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But due to lack of communication with the retailer we lost this opportunity.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Sales connect gives the opportunity to connect with retailer directly for any display related communication. </a:t>
            </a:r>
          </a:p>
          <a:p>
            <a:endParaRPr lang="en-IN"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75A5084-10FF-4C46-B8D3-2DCFB4FEF5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695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08400" y="1331162"/>
            <a:ext cx="4470400" cy="478208"/>
          </a:xfrm>
          <a:prstGeom prst="rect">
            <a:avLst/>
          </a:prstGeom>
        </p:spPr>
        <p:txBody>
          <a:bodyPr wrap="square">
            <a:spAutoFit/>
          </a:bodyPr>
          <a:lstStyle/>
          <a:p>
            <a:pPr lvl="0" algn="ctr">
              <a:lnSpc>
                <a:spcPct val="115000"/>
              </a:lnSpc>
              <a:defRPr/>
            </a:pPr>
            <a:r>
              <a:rPr lang="en-US" sz="2400" b="1" dirty="0">
                <a:solidFill>
                  <a:srgbClr val="0070C0"/>
                </a:solidFill>
                <a:latin typeface="Arial Rounded MT Bold" panose="020F0704030504030204" pitchFamily="34" charset="0"/>
                <a:cs typeface="Times New Roman" panose="02020603050405020304" pitchFamily="18" charset="0"/>
              </a:rPr>
              <a:t>PARTY TARGET</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78807"/>
            <a:ext cx="4386263" cy="241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455" y="2525677"/>
            <a:ext cx="4663440" cy="353943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Sometimes Parties have not idea that how much quantity they need to sell of a particular product in a particular time period for outstanding award or scheme announce by the company.</a:t>
            </a:r>
          </a:p>
          <a:p>
            <a:endParaRPr lang="en-US" sz="2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Sales connect </a:t>
            </a:r>
            <a:r>
              <a:rPr lang="en-US" sz="2000" dirty="0">
                <a:latin typeface="Arial" panose="020B0604020202020204" pitchFamily="34" charset="0"/>
                <a:cs typeface="Arial" panose="020B0604020202020204" pitchFamily="34" charset="0"/>
              </a:rPr>
              <a:t>tells the parties their Target and update them regularly for their target achievement.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endParaRPr lang="en-IN"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A8153E0-2467-438C-8388-2736DFB1E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89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19A6F4D-9B5B-4BEE-8252-FECC71565F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0" y="2104"/>
            <a:ext cx="11887200" cy="7310992"/>
          </a:xfrm>
          <a:prstGeom prst="rect">
            <a:avLst/>
          </a:prstGeom>
          <a:blipFill>
            <a:blip r:embed="rId3"/>
            <a:stretch>
              <a:fillRect/>
            </a:stretch>
          </a:blipFill>
        </p:spPr>
      </p:pic>
      <p:sp>
        <p:nvSpPr>
          <p:cNvPr id="7" name="TextBox 6">
            <a:extLst>
              <a:ext uri="{FF2B5EF4-FFF2-40B4-BE49-F238E27FC236}">
                <a16:creationId xmlns:a16="http://schemas.microsoft.com/office/drawing/2014/main" id="{6ABD4BEC-DEFA-49DB-B2BE-AA4D32871C79}"/>
              </a:ext>
            </a:extLst>
          </p:cNvPr>
          <p:cNvSpPr txBox="1"/>
          <p:nvPr/>
        </p:nvSpPr>
        <p:spPr>
          <a:xfrm>
            <a:off x="990600" y="2352447"/>
            <a:ext cx="4800600" cy="3139321"/>
          </a:xfrm>
          <a:prstGeom prst="rect">
            <a:avLst/>
          </a:prstGeom>
          <a:noFill/>
        </p:spPr>
        <p:txBody>
          <a:bodyPr wrap="square" rtlCol="0">
            <a:spAutoFit/>
          </a:bodyPr>
          <a:lstStyle/>
          <a:p>
            <a:r>
              <a:rPr lang="en-US" dirty="0">
                <a:solidFill>
                  <a:schemeClr val="tx1">
                    <a:lumMod val="85000"/>
                    <a:lumOff val="15000"/>
                  </a:schemeClr>
                </a:solidFill>
                <a:latin typeface="Cambria" panose="02040503050406030204" pitchFamily="18" charset="0"/>
                <a:ea typeface="Cambria" panose="02040503050406030204" pitchFamily="18" charset="0"/>
              </a:rPr>
              <a:t>Dè Bõx is a business process and strategy consulting company that uses technology to deliver impactful and sustainable results by "Thinking out of the box".</a:t>
            </a:r>
          </a:p>
          <a:p>
            <a:endParaRPr lang="en-US" dirty="0">
              <a:solidFill>
                <a:schemeClr val="tx1">
                  <a:lumMod val="85000"/>
                  <a:lumOff val="15000"/>
                </a:schemeClr>
              </a:solidFill>
              <a:latin typeface="Cambria" panose="02040503050406030204" pitchFamily="18" charset="0"/>
              <a:ea typeface="Cambria" panose="02040503050406030204" pitchFamily="18" charset="0"/>
            </a:endParaRPr>
          </a:p>
          <a:p>
            <a:r>
              <a:rPr lang="en-US" dirty="0">
                <a:solidFill>
                  <a:schemeClr val="tx1">
                    <a:lumMod val="85000"/>
                    <a:lumOff val="15000"/>
                  </a:schemeClr>
                </a:solidFill>
                <a:latin typeface="Cambria" panose="02040503050406030204" pitchFamily="18" charset="0"/>
                <a:ea typeface="Cambria" panose="02040503050406030204" pitchFamily="18" charset="0"/>
              </a:rPr>
              <a:t>At Dè Bõx we strongly believe that future belongs to the organizations that seamlessly connect business processes and business strategy through a robust IT enabled platform, and therefore we help our clients doing that precisely.</a:t>
            </a:r>
          </a:p>
        </p:txBody>
      </p:sp>
      <p:sp>
        <p:nvSpPr>
          <p:cNvPr id="8" name="TextBox 7">
            <a:extLst>
              <a:ext uri="{FF2B5EF4-FFF2-40B4-BE49-F238E27FC236}">
                <a16:creationId xmlns:a16="http://schemas.microsoft.com/office/drawing/2014/main" id="{8F41DA57-0425-42D7-A791-B1485F700C7B}"/>
              </a:ext>
            </a:extLst>
          </p:cNvPr>
          <p:cNvSpPr txBox="1"/>
          <p:nvPr/>
        </p:nvSpPr>
        <p:spPr>
          <a:xfrm>
            <a:off x="990600" y="1828800"/>
            <a:ext cx="4800600" cy="415498"/>
          </a:xfrm>
          <a:prstGeom prst="rect">
            <a:avLst/>
          </a:prstGeom>
          <a:noFill/>
        </p:spPr>
        <p:txBody>
          <a:bodyPr wrap="square" rtlCol="0">
            <a:spAutoFit/>
          </a:bodyPr>
          <a:lstStyle/>
          <a:p>
            <a:r>
              <a:rPr lang="en-US" sz="2100" b="1" dirty="0">
                <a:solidFill>
                  <a:srgbClr val="FFC000"/>
                </a:solidFill>
                <a:latin typeface="Switzerland" panose="02000500000000000000" pitchFamily="2" charset="0"/>
                <a:cs typeface="Arial" panose="020B0604020202020204" pitchFamily="34" charset="0"/>
              </a:rPr>
              <a:t>ABOUT DÈ BÕX</a:t>
            </a:r>
          </a:p>
        </p:txBody>
      </p:sp>
      <p:pic>
        <p:nvPicPr>
          <p:cNvPr id="9" name="Picture 8">
            <a:extLst>
              <a:ext uri="{FF2B5EF4-FFF2-40B4-BE49-F238E27FC236}">
                <a16:creationId xmlns:a16="http://schemas.microsoft.com/office/drawing/2014/main" id="{4D90CB65-52AE-4ED4-9153-3B120CFED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683" y="740492"/>
            <a:ext cx="5012968" cy="5035473"/>
          </a:xfrm>
          <a:prstGeom prst="rect">
            <a:avLst/>
          </a:prstGeom>
        </p:spPr>
      </p:pic>
      <p:pic>
        <p:nvPicPr>
          <p:cNvPr id="10" name="Picture 9">
            <a:extLst>
              <a:ext uri="{FF2B5EF4-FFF2-40B4-BE49-F238E27FC236}">
                <a16:creationId xmlns:a16="http://schemas.microsoft.com/office/drawing/2014/main" id="{DBF83A11-39F0-40B5-A299-A2B7B8B020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6812" y="5405413"/>
            <a:ext cx="1339575" cy="1400930"/>
          </a:xfrm>
          <a:prstGeom prst="rect">
            <a:avLst/>
          </a:prstGeom>
        </p:spPr>
      </p:pic>
    </p:spTree>
    <p:extLst>
      <p:ext uri="{BB962C8B-B14F-4D97-AF65-F5344CB8AC3E}">
        <p14:creationId xmlns:p14="http://schemas.microsoft.com/office/powerpoint/2010/main" val="39318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08400" y="1319337"/>
            <a:ext cx="4470400" cy="907749"/>
          </a:xfrm>
          <a:prstGeom prst="rect">
            <a:avLst/>
          </a:prstGeom>
        </p:spPr>
        <p:txBody>
          <a:bodyPr wrap="square">
            <a:spAutoFit/>
          </a:bodyPr>
          <a:lstStyle/>
          <a:p>
            <a:pPr lvl="0" algn="ctr">
              <a:lnSpc>
                <a:spcPct val="115000"/>
              </a:lnSpc>
              <a:defRPr/>
            </a:pPr>
            <a:r>
              <a:rPr lang="en-US" sz="2400" b="1" dirty="0">
                <a:solidFill>
                  <a:srgbClr val="0070C0"/>
                </a:solidFill>
                <a:latin typeface="Arial Rounded MT Bold" panose="020F0704030504030204" pitchFamily="34" charset="0"/>
                <a:cs typeface="Times New Roman" panose="02020603050405020304" pitchFamily="18" charset="0"/>
              </a:rPr>
              <a:t>SALES PERSON TARGET</a:t>
            </a:r>
          </a:p>
          <a:p>
            <a:pPr marL="0" marR="0" lvl="0" indent="0" algn="ctr" defTabSz="4572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8146" y="2665928"/>
            <a:ext cx="4386263" cy="244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455" y="2516624"/>
            <a:ext cx="4562302" cy="200054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Sales Connect </a:t>
            </a:r>
            <a:r>
              <a:rPr lang="en-US" sz="2000" dirty="0">
                <a:latin typeface="Arial" panose="020B0604020202020204" pitchFamily="34" charset="0"/>
                <a:cs typeface="Arial" panose="020B0604020202020204" pitchFamily="34" charset="0"/>
              </a:rPr>
              <a:t>Regularly reminds the Sales executive that what is his sales Target and regularly update him that how much he achieved and how much more he need to achieve in Particular time period.</a:t>
            </a:r>
            <a:endParaRPr lang="en-IN"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AEADD63-C263-4C92-B58D-E96BA5D66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32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5610"/>
            <a:ext cx="11875800" cy="73039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0017" y="1994691"/>
            <a:ext cx="4470400" cy="4555093"/>
          </a:xfrm>
          <a:prstGeom prst="rect">
            <a:avLst/>
          </a:prstGeom>
        </p:spPr>
        <p:txBody>
          <a:bodyPr wrap="square">
            <a:spAutoFit/>
          </a:bodyPr>
          <a:lstStyle/>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Outstanding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Score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Sales Report Party Wise</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Sales Report ( Sales Person Wise )</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Company Inventory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Employees Performance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Order to Company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Party Performance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My Market Order Report</a:t>
            </a:r>
          </a:p>
          <a:p>
            <a:pPr marL="342900" indent="-342900">
              <a:spcBef>
                <a:spcPts val="600"/>
              </a:spcBef>
              <a:spcAft>
                <a:spcPts val="600"/>
              </a:spcAft>
              <a:buClr>
                <a:srgbClr val="FFC000"/>
              </a:buClr>
              <a:buFont typeface="Arial Black" panose="020B0A04020102090204" pitchFamily="34" charset="0"/>
              <a:buChar char="õ"/>
              <a:tabLst>
                <a:tab pos="450215" algn="l"/>
              </a:tabLst>
            </a:pPr>
            <a:r>
              <a:rPr lang="en-US" sz="2000" dirty="0"/>
              <a:t>Scheme Performance Report</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8146" y="2673983"/>
            <a:ext cx="4386263" cy="236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0328465" y="3453648"/>
            <a:ext cx="996308" cy="2137977"/>
          </a:xfrm>
          <a:prstGeom prst="roundRect">
            <a:avLst>
              <a:gd name="adj" fmla="val 11661"/>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0562" y="1341629"/>
            <a:ext cx="4586077"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REPORTS</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9991383-EF30-4930-9619-4218BBF988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4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18872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8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0" y="2104"/>
            <a:ext cx="11887200" cy="7310992"/>
          </a:xfrm>
          <a:prstGeom prst="rect">
            <a:avLst/>
          </a:prstGeom>
          <a:blipFill>
            <a:blip r:embed="rId3"/>
            <a:stretch>
              <a:fillRect/>
            </a:stretch>
          </a:blipFill>
        </p:spPr>
      </p:pic>
      <p:grpSp>
        <p:nvGrpSpPr>
          <p:cNvPr id="3" name="Group 2">
            <a:extLst>
              <a:ext uri="{FF2B5EF4-FFF2-40B4-BE49-F238E27FC236}">
                <a16:creationId xmlns:a16="http://schemas.microsoft.com/office/drawing/2014/main" id="{B64E5CDD-F394-4A53-9745-02F8242C20CE}"/>
              </a:ext>
            </a:extLst>
          </p:cNvPr>
          <p:cNvGrpSpPr/>
          <p:nvPr/>
        </p:nvGrpSpPr>
        <p:grpSpPr>
          <a:xfrm>
            <a:off x="1498118" y="677748"/>
            <a:ext cx="8890964" cy="6541200"/>
            <a:chOff x="1882179" y="806083"/>
            <a:chExt cx="11833710" cy="8706217"/>
          </a:xfrm>
        </p:grpSpPr>
        <p:sp>
          <p:nvSpPr>
            <p:cNvPr id="4" name="TextBox 3">
              <a:extLst>
                <a:ext uri="{FF2B5EF4-FFF2-40B4-BE49-F238E27FC236}">
                  <a16:creationId xmlns:a16="http://schemas.microsoft.com/office/drawing/2014/main" id="{D624E250-A765-42D2-AA70-FE629FB86513}"/>
                </a:ext>
              </a:extLst>
            </p:cNvPr>
            <p:cNvSpPr txBox="1"/>
            <p:nvPr/>
          </p:nvSpPr>
          <p:spPr>
            <a:xfrm>
              <a:off x="5951690" y="806083"/>
              <a:ext cx="3694689" cy="593985"/>
            </a:xfrm>
            <a:prstGeom prst="rect">
              <a:avLst/>
            </a:prstGeom>
            <a:noFill/>
          </p:spPr>
          <p:txBody>
            <a:bodyPr wrap="square" rtlCol="0">
              <a:spAutoFit/>
            </a:bodyPr>
            <a:lstStyle/>
            <a:p>
              <a:pPr algn="ctr"/>
              <a:r>
                <a:rPr lang="en-US" sz="2300" b="1" dirty="0">
                  <a:solidFill>
                    <a:srgbClr val="FFC000"/>
                  </a:solidFill>
                  <a:latin typeface="Typo Quik Demo" panose="02000500000000000000" pitchFamily="2" charset="0"/>
                </a:rPr>
                <a:t>IT PRODUCTS</a:t>
              </a:r>
            </a:p>
          </p:txBody>
        </p:sp>
        <p:grpSp>
          <p:nvGrpSpPr>
            <p:cNvPr id="5" name="Group 4">
              <a:extLst>
                <a:ext uri="{FF2B5EF4-FFF2-40B4-BE49-F238E27FC236}">
                  <a16:creationId xmlns:a16="http://schemas.microsoft.com/office/drawing/2014/main" id="{BA746AC5-8D24-41F1-B57A-935E694E6164}"/>
                </a:ext>
              </a:extLst>
            </p:cNvPr>
            <p:cNvGrpSpPr/>
            <p:nvPr/>
          </p:nvGrpSpPr>
          <p:grpSpPr>
            <a:xfrm>
              <a:off x="1882179" y="1573367"/>
              <a:ext cx="2116798" cy="3684478"/>
              <a:chOff x="565442" y="1533753"/>
              <a:chExt cx="2139531" cy="3724047"/>
            </a:xfrm>
          </p:grpSpPr>
          <p:sp>
            <p:nvSpPr>
              <p:cNvPr id="48" name="Rectangle 47">
                <a:extLst>
                  <a:ext uri="{FF2B5EF4-FFF2-40B4-BE49-F238E27FC236}">
                    <a16:creationId xmlns:a16="http://schemas.microsoft.com/office/drawing/2014/main" id="{950D7ADD-BB78-4396-83F0-0100FB0C44C6}"/>
                  </a:ext>
                </a:extLst>
              </p:cNvPr>
              <p:cNvSpPr/>
              <p:nvPr/>
            </p:nvSpPr>
            <p:spPr>
              <a:xfrm>
                <a:off x="565442" y="1533754"/>
                <a:ext cx="2139531" cy="269772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49" name="Rectangle 48">
                <a:extLst>
                  <a:ext uri="{FF2B5EF4-FFF2-40B4-BE49-F238E27FC236}">
                    <a16:creationId xmlns:a16="http://schemas.microsoft.com/office/drawing/2014/main" id="{A383DC13-613B-442A-ADBC-996710726230}"/>
                  </a:ext>
                </a:extLst>
              </p:cNvPr>
              <p:cNvSpPr/>
              <p:nvPr/>
            </p:nvSpPr>
            <p:spPr>
              <a:xfrm>
                <a:off x="565442" y="1533753"/>
                <a:ext cx="2139531" cy="37240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50" name="Rounded Rectangle 10">
                <a:extLst>
                  <a:ext uri="{FF2B5EF4-FFF2-40B4-BE49-F238E27FC236}">
                    <a16:creationId xmlns:a16="http://schemas.microsoft.com/office/drawing/2014/main" id="{86F73E39-4624-4598-83E7-3722FF02272C}"/>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51" name="Picture 50">
                <a:extLst>
                  <a:ext uri="{FF2B5EF4-FFF2-40B4-BE49-F238E27FC236}">
                    <a16:creationId xmlns:a16="http://schemas.microsoft.com/office/drawing/2014/main" id="{47FBEB8C-3DFA-4BFE-9B5B-08E1122712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1250" y="3727420"/>
                <a:ext cx="1167917" cy="539703"/>
              </a:xfrm>
              <a:prstGeom prst="rect">
                <a:avLst/>
              </a:prstGeom>
            </p:spPr>
          </p:pic>
          <p:sp>
            <p:nvSpPr>
              <p:cNvPr id="52" name="TextBox 51">
                <a:extLst>
                  <a:ext uri="{FF2B5EF4-FFF2-40B4-BE49-F238E27FC236}">
                    <a16:creationId xmlns:a16="http://schemas.microsoft.com/office/drawing/2014/main" id="{3FBC0B3E-8CD4-4101-8846-C1D1C56F6853}"/>
                  </a:ext>
                </a:extLst>
              </p:cNvPr>
              <p:cNvSpPr txBox="1"/>
              <p:nvPr/>
            </p:nvSpPr>
            <p:spPr>
              <a:xfrm>
                <a:off x="565442" y="4436400"/>
                <a:ext cx="2139531" cy="496853"/>
              </a:xfrm>
              <a:prstGeom prst="rect">
                <a:avLst/>
              </a:prstGeom>
              <a:noFill/>
            </p:spPr>
            <p:txBody>
              <a:bodyPr wrap="square" rtlCol="0">
                <a:spAutoFit/>
              </a:bodyPr>
              <a:lstStyle/>
              <a:p>
                <a:pPr algn="ctr"/>
                <a:r>
                  <a:rPr lang="en-US" sz="900" dirty="0"/>
                  <a:t>A Complete CRM Specially Designed for Travel Industry</a:t>
                </a:r>
              </a:p>
            </p:txBody>
          </p:sp>
        </p:grpSp>
        <p:grpSp>
          <p:nvGrpSpPr>
            <p:cNvPr id="6" name="Group 5">
              <a:extLst>
                <a:ext uri="{FF2B5EF4-FFF2-40B4-BE49-F238E27FC236}">
                  <a16:creationId xmlns:a16="http://schemas.microsoft.com/office/drawing/2014/main" id="{86CD112E-4662-4367-B7F3-DFA2D2E7AEC6}"/>
                </a:ext>
              </a:extLst>
            </p:cNvPr>
            <p:cNvGrpSpPr/>
            <p:nvPr/>
          </p:nvGrpSpPr>
          <p:grpSpPr>
            <a:xfrm>
              <a:off x="4311407" y="1573367"/>
              <a:ext cx="2116798" cy="3684478"/>
              <a:chOff x="565442" y="1533753"/>
              <a:chExt cx="2139531" cy="3724047"/>
            </a:xfrm>
          </p:grpSpPr>
          <p:sp>
            <p:nvSpPr>
              <p:cNvPr id="43" name="Rectangle 42">
                <a:extLst>
                  <a:ext uri="{FF2B5EF4-FFF2-40B4-BE49-F238E27FC236}">
                    <a16:creationId xmlns:a16="http://schemas.microsoft.com/office/drawing/2014/main" id="{286AD943-DD7F-4468-9231-25C693AE2774}"/>
                  </a:ext>
                </a:extLst>
              </p:cNvPr>
              <p:cNvSpPr/>
              <p:nvPr/>
            </p:nvSpPr>
            <p:spPr>
              <a:xfrm>
                <a:off x="565442" y="1533754"/>
                <a:ext cx="2139531" cy="269772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44" name="Rectangle 43">
                <a:extLst>
                  <a:ext uri="{FF2B5EF4-FFF2-40B4-BE49-F238E27FC236}">
                    <a16:creationId xmlns:a16="http://schemas.microsoft.com/office/drawing/2014/main" id="{B50C61D9-381D-45ED-BE70-4260EE74840A}"/>
                  </a:ext>
                </a:extLst>
              </p:cNvPr>
              <p:cNvSpPr/>
              <p:nvPr/>
            </p:nvSpPr>
            <p:spPr>
              <a:xfrm>
                <a:off x="565442" y="1533753"/>
                <a:ext cx="2139531" cy="37240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45" name="Rounded Rectangle 10">
                <a:extLst>
                  <a:ext uri="{FF2B5EF4-FFF2-40B4-BE49-F238E27FC236}">
                    <a16:creationId xmlns:a16="http://schemas.microsoft.com/office/drawing/2014/main" id="{E50F4D4F-B6EA-417C-9893-14DAE8C040C0}"/>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46" name="Picture 45">
                <a:extLst>
                  <a:ext uri="{FF2B5EF4-FFF2-40B4-BE49-F238E27FC236}">
                    <a16:creationId xmlns:a16="http://schemas.microsoft.com/office/drawing/2014/main" id="{25E39C0D-495D-47CE-A3C7-C5CE160012A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2870" y="3754975"/>
                <a:ext cx="1304676" cy="484593"/>
              </a:xfrm>
              <a:prstGeom prst="rect">
                <a:avLst/>
              </a:prstGeom>
            </p:spPr>
          </p:pic>
          <p:sp>
            <p:nvSpPr>
              <p:cNvPr id="47" name="TextBox 46">
                <a:extLst>
                  <a:ext uri="{FF2B5EF4-FFF2-40B4-BE49-F238E27FC236}">
                    <a16:creationId xmlns:a16="http://schemas.microsoft.com/office/drawing/2014/main" id="{B30A7761-65AA-4016-9973-3C6820F16079}"/>
                  </a:ext>
                </a:extLst>
              </p:cNvPr>
              <p:cNvSpPr txBox="1"/>
              <p:nvPr/>
            </p:nvSpPr>
            <p:spPr>
              <a:xfrm>
                <a:off x="565442" y="4436400"/>
                <a:ext cx="2139531" cy="683173"/>
              </a:xfrm>
              <a:prstGeom prst="rect">
                <a:avLst/>
              </a:prstGeom>
              <a:noFill/>
            </p:spPr>
            <p:txBody>
              <a:bodyPr wrap="square" rtlCol="0">
                <a:spAutoFit/>
              </a:bodyPr>
              <a:lstStyle/>
              <a:p>
                <a:pPr algn="ctr"/>
                <a:r>
                  <a:rPr lang="en-US" sz="900" dirty="0"/>
                  <a:t>Comprehensive System that is Specifically Designed for both TMCs and DMCs</a:t>
                </a:r>
              </a:p>
            </p:txBody>
          </p:sp>
        </p:grpSp>
        <p:grpSp>
          <p:nvGrpSpPr>
            <p:cNvPr id="7" name="Group 6">
              <a:extLst>
                <a:ext uri="{FF2B5EF4-FFF2-40B4-BE49-F238E27FC236}">
                  <a16:creationId xmlns:a16="http://schemas.microsoft.com/office/drawing/2014/main" id="{6632E055-2807-4CC8-8464-E3A801BB45B6}"/>
                </a:ext>
              </a:extLst>
            </p:cNvPr>
            <p:cNvGrpSpPr/>
            <p:nvPr/>
          </p:nvGrpSpPr>
          <p:grpSpPr>
            <a:xfrm>
              <a:off x="6740635" y="1573367"/>
              <a:ext cx="2116798" cy="3684478"/>
              <a:chOff x="565442" y="1533753"/>
              <a:chExt cx="2139531" cy="3724047"/>
            </a:xfrm>
          </p:grpSpPr>
          <p:sp>
            <p:nvSpPr>
              <p:cNvPr id="38" name="Rectangle 37">
                <a:extLst>
                  <a:ext uri="{FF2B5EF4-FFF2-40B4-BE49-F238E27FC236}">
                    <a16:creationId xmlns:a16="http://schemas.microsoft.com/office/drawing/2014/main" id="{BB2F4DE7-C98C-4328-AE77-818DA5B14AA7}"/>
                  </a:ext>
                </a:extLst>
              </p:cNvPr>
              <p:cNvSpPr/>
              <p:nvPr/>
            </p:nvSpPr>
            <p:spPr>
              <a:xfrm>
                <a:off x="565442" y="1533754"/>
                <a:ext cx="2139531" cy="2697725"/>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39" name="Rectangle 38">
                <a:extLst>
                  <a:ext uri="{FF2B5EF4-FFF2-40B4-BE49-F238E27FC236}">
                    <a16:creationId xmlns:a16="http://schemas.microsoft.com/office/drawing/2014/main" id="{2B187F66-EDC8-47C4-AD7D-3F59045B354E}"/>
                  </a:ext>
                </a:extLst>
              </p:cNvPr>
              <p:cNvSpPr/>
              <p:nvPr/>
            </p:nvSpPr>
            <p:spPr>
              <a:xfrm>
                <a:off x="565442" y="1533753"/>
                <a:ext cx="2139531" cy="37240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40" name="Rounded Rectangle 10">
                <a:extLst>
                  <a:ext uri="{FF2B5EF4-FFF2-40B4-BE49-F238E27FC236}">
                    <a16:creationId xmlns:a16="http://schemas.microsoft.com/office/drawing/2014/main" id="{A0574897-927C-4260-A11C-2B2956444E20}"/>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41" name="Picture 40">
                <a:extLst>
                  <a:ext uri="{FF2B5EF4-FFF2-40B4-BE49-F238E27FC236}">
                    <a16:creationId xmlns:a16="http://schemas.microsoft.com/office/drawing/2014/main" id="{BBCACC8C-565F-4EAA-8418-35FCD986DE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01361" y="3727420"/>
                <a:ext cx="667694" cy="539702"/>
              </a:xfrm>
              <a:prstGeom prst="rect">
                <a:avLst/>
              </a:prstGeom>
            </p:spPr>
          </p:pic>
          <p:sp>
            <p:nvSpPr>
              <p:cNvPr id="42" name="TextBox 41">
                <a:extLst>
                  <a:ext uri="{FF2B5EF4-FFF2-40B4-BE49-F238E27FC236}">
                    <a16:creationId xmlns:a16="http://schemas.microsoft.com/office/drawing/2014/main" id="{8848C165-388C-47EE-8E87-01637A11A095}"/>
                  </a:ext>
                </a:extLst>
              </p:cNvPr>
              <p:cNvSpPr txBox="1"/>
              <p:nvPr/>
            </p:nvSpPr>
            <p:spPr>
              <a:xfrm>
                <a:off x="565442" y="4436400"/>
                <a:ext cx="2139531" cy="683173"/>
              </a:xfrm>
              <a:prstGeom prst="rect">
                <a:avLst/>
              </a:prstGeom>
              <a:noFill/>
            </p:spPr>
            <p:txBody>
              <a:bodyPr wrap="square" rtlCol="0">
                <a:spAutoFit/>
              </a:bodyPr>
              <a:lstStyle/>
              <a:p>
                <a:pPr algn="ctr"/>
                <a:r>
                  <a:rPr lang="en-US" sz="900" dirty="0"/>
                  <a:t>A Complete CRM</a:t>
                </a:r>
              </a:p>
              <a:p>
                <a:pPr algn="ctr"/>
                <a:r>
                  <a:rPr lang="en-US" sz="900" dirty="0"/>
                  <a:t>Automating MICE</a:t>
                </a:r>
              </a:p>
              <a:p>
                <a:pPr algn="ctr"/>
                <a:r>
                  <a:rPr lang="en-US" sz="900" dirty="0"/>
                  <a:t>Operations</a:t>
                </a:r>
              </a:p>
            </p:txBody>
          </p:sp>
        </p:grpSp>
        <p:grpSp>
          <p:nvGrpSpPr>
            <p:cNvPr id="8" name="Group 7">
              <a:extLst>
                <a:ext uri="{FF2B5EF4-FFF2-40B4-BE49-F238E27FC236}">
                  <a16:creationId xmlns:a16="http://schemas.microsoft.com/office/drawing/2014/main" id="{1FD5745D-0E6F-4DD8-8DBC-BF42279C77DC}"/>
                </a:ext>
              </a:extLst>
            </p:cNvPr>
            <p:cNvGrpSpPr/>
            <p:nvPr/>
          </p:nvGrpSpPr>
          <p:grpSpPr>
            <a:xfrm>
              <a:off x="9169863" y="1573367"/>
              <a:ext cx="2116798" cy="3684478"/>
              <a:chOff x="565442" y="1533753"/>
              <a:chExt cx="2139531" cy="3724047"/>
            </a:xfrm>
          </p:grpSpPr>
          <p:sp>
            <p:nvSpPr>
              <p:cNvPr id="33" name="Rectangle 32">
                <a:extLst>
                  <a:ext uri="{FF2B5EF4-FFF2-40B4-BE49-F238E27FC236}">
                    <a16:creationId xmlns:a16="http://schemas.microsoft.com/office/drawing/2014/main" id="{E35B62BC-00A5-4D3F-A80E-2E0F5F0B69D3}"/>
                  </a:ext>
                </a:extLst>
              </p:cNvPr>
              <p:cNvSpPr/>
              <p:nvPr/>
            </p:nvSpPr>
            <p:spPr>
              <a:xfrm>
                <a:off x="565442" y="1533754"/>
                <a:ext cx="2139531" cy="2697725"/>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34" name="Rectangle 33">
                <a:extLst>
                  <a:ext uri="{FF2B5EF4-FFF2-40B4-BE49-F238E27FC236}">
                    <a16:creationId xmlns:a16="http://schemas.microsoft.com/office/drawing/2014/main" id="{0DF60870-D26F-453B-96FE-487C02511C7B}"/>
                  </a:ext>
                </a:extLst>
              </p:cNvPr>
              <p:cNvSpPr/>
              <p:nvPr/>
            </p:nvSpPr>
            <p:spPr>
              <a:xfrm>
                <a:off x="565442" y="1533753"/>
                <a:ext cx="2139531" cy="37240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35" name="Rounded Rectangle 10">
                <a:extLst>
                  <a:ext uri="{FF2B5EF4-FFF2-40B4-BE49-F238E27FC236}">
                    <a16:creationId xmlns:a16="http://schemas.microsoft.com/office/drawing/2014/main" id="{0A45862B-20C3-4851-9553-CD02A923E028}"/>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36" name="Picture 35">
                <a:extLst>
                  <a:ext uri="{FF2B5EF4-FFF2-40B4-BE49-F238E27FC236}">
                    <a16:creationId xmlns:a16="http://schemas.microsoft.com/office/drawing/2014/main" id="{662B4431-A842-475F-BA8E-C1DCEFA2BAF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85576" y="3874184"/>
                <a:ext cx="1299265" cy="246176"/>
              </a:xfrm>
              <a:prstGeom prst="rect">
                <a:avLst/>
              </a:prstGeom>
            </p:spPr>
          </p:pic>
          <p:sp>
            <p:nvSpPr>
              <p:cNvPr id="37" name="TextBox 36">
                <a:extLst>
                  <a:ext uri="{FF2B5EF4-FFF2-40B4-BE49-F238E27FC236}">
                    <a16:creationId xmlns:a16="http://schemas.microsoft.com/office/drawing/2014/main" id="{EFAF4E46-A9B8-48EF-BF68-EC7A4E2834FD}"/>
                  </a:ext>
                </a:extLst>
              </p:cNvPr>
              <p:cNvSpPr txBox="1"/>
              <p:nvPr/>
            </p:nvSpPr>
            <p:spPr>
              <a:xfrm>
                <a:off x="565442" y="4436400"/>
                <a:ext cx="2139531" cy="683173"/>
              </a:xfrm>
              <a:prstGeom prst="rect">
                <a:avLst/>
              </a:prstGeom>
              <a:noFill/>
            </p:spPr>
            <p:txBody>
              <a:bodyPr wrap="square" rtlCol="0">
                <a:spAutoFit/>
              </a:bodyPr>
              <a:lstStyle/>
              <a:p>
                <a:pPr algn="ctr"/>
                <a:r>
                  <a:rPr lang="en-US" sz="900" dirty="0"/>
                  <a:t>Concept to Ship</a:t>
                </a:r>
              </a:p>
              <a:p>
                <a:pPr algn="ctr"/>
                <a:r>
                  <a:rPr lang="en-US" sz="900" dirty="0"/>
                  <a:t>A Complete Journey</a:t>
                </a:r>
              </a:p>
              <a:p>
                <a:pPr algn="ctr"/>
                <a:r>
                  <a:rPr lang="en-US" sz="900" dirty="0"/>
                  <a:t>of the Style</a:t>
                </a:r>
              </a:p>
            </p:txBody>
          </p:sp>
        </p:grpSp>
        <p:grpSp>
          <p:nvGrpSpPr>
            <p:cNvPr id="9" name="Group 8">
              <a:extLst>
                <a:ext uri="{FF2B5EF4-FFF2-40B4-BE49-F238E27FC236}">
                  <a16:creationId xmlns:a16="http://schemas.microsoft.com/office/drawing/2014/main" id="{4AB90AEC-9460-4DED-88B2-9C68EB05F77B}"/>
                </a:ext>
              </a:extLst>
            </p:cNvPr>
            <p:cNvGrpSpPr/>
            <p:nvPr/>
          </p:nvGrpSpPr>
          <p:grpSpPr>
            <a:xfrm>
              <a:off x="11599091" y="1573367"/>
              <a:ext cx="2116798" cy="4089060"/>
              <a:chOff x="565442" y="1533753"/>
              <a:chExt cx="2139531" cy="4132975"/>
            </a:xfrm>
          </p:grpSpPr>
          <p:sp>
            <p:nvSpPr>
              <p:cNvPr id="28" name="Rectangle 27">
                <a:extLst>
                  <a:ext uri="{FF2B5EF4-FFF2-40B4-BE49-F238E27FC236}">
                    <a16:creationId xmlns:a16="http://schemas.microsoft.com/office/drawing/2014/main" id="{27BE3E27-1F2D-49A5-B627-1104ABC7C9CC}"/>
                  </a:ext>
                </a:extLst>
              </p:cNvPr>
              <p:cNvSpPr/>
              <p:nvPr/>
            </p:nvSpPr>
            <p:spPr>
              <a:xfrm>
                <a:off x="565442" y="1533754"/>
                <a:ext cx="2139531" cy="2697725"/>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29" name="Rectangle 28">
                <a:extLst>
                  <a:ext uri="{FF2B5EF4-FFF2-40B4-BE49-F238E27FC236}">
                    <a16:creationId xmlns:a16="http://schemas.microsoft.com/office/drawing/2014/main" id="{12AE1090-D790-491C-9C6E-626334A240D4}"/>
                  </a:ext>
                </a:extLst>
              </p:cNvPr>
              <p:cNvSpPr/>
              <p:nvPr/>
            </p:nvSpPr>
            <p:spPr>
              <a:xfrm>
                <a:off x="565442" y="1533753"/>
                <a:ext cx="2139531" cy="4132975"/>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30" name="Rounded Rectangle 10">
                <a:extLst>
                  <a:ext uri="{FF2B5EF4-FFF2-40B4-BE49-F238E27FC236}">
                    <a16:creationId xmlns:a16="http://schemas.microsoft.com/office/drawing/2014/main" id="{184E810A-9ECF-402F-A6FC-E917358C0CE1}"/>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31" name="Picture 30">
                <a:extLst>
                  <a:ext uri="{FF2B5EF4-FFF2-40B4-BE49-F238E27FC236}">
                    <a16:creationId xmlns:a16="http://schemas.microsoft.com/office/drawing/2014/main" id="{39E463BC-7971-45FC-B544-2BD65670394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51250" y="3766830"/>
                <a:ext cx="1167917" cy="460882"/>
              </a:xfrm>
              <a:prstGeom prst="rect">
                <a:avLst/>
              </a:prstGeom>
            </p:spPr>
          </p:pic>
          <p:sp>
            <p:nvSpPr>
              <p:cNvPr id="32" name="TextBox 31">
                <a:extLst>
                  <a:ext uri="{FF2B5EF4-FFF2-40B4-BE49-F238E27FC236}">
                    <a16:creationId xmlns:a16="http://schemas.microsoft.com/office/drawing/2014/main" id="{E6DFD1EA-571D-44BB-9F15-4319E1692AFB}"/>
                  </a:ext>
                </a:extLst>
              </p:cNvPr>
              <p:cNvSpPr txBox="1"/>
              <p:nvPr/>
            </p:nvSpPr>
            <p:spPr>
              <a:xfrm>
                <a:off x="565442" y="4436399"/>
                <a:ext cx="2139531" cy="1055813"/>
              </a:xfrm>
              <a:prstGeom prst="rect">
                <a:avLst/>
              </a:prstGeom>
              <a:noFill/>
            </p:spPr>
            <p:txBody>
              <a:bodyPr wrap="square" rtlCol="0">
                <a:spAutoFit/>
              </a:bodyPr>
              <a:lstStyle/>
              <a:p>
                <a:pPr algn="ctr"/>
                <a:r>
                  <a:rPr lang="en-US" sz="900" dirty="0"/>
                  <a:t>An ERP for Channel</a:t>
                </a:r>
              </a:p>
              <a:p>
                <a:pPr algn="ctr"/>
                <a:r>
                  <a:rPr lang="en-US" sz="900" dirty="0"/>
                  <a:t>Distribution Covering</a:t>
                </a:r>
              </a:p>
              <a:p>
                <a:pPr algn="ctr"/>
                <a:r>
                  <a:rPr lang="en-US" sz="900" dirty="0"/>
                  <a:t>Information, Alert &amp;</a:t>
                </a:r>
              </a:p>
              <a:p>
                <a:pPr algn="ctr"/>
                <a:r>
                  <a:rPr lang="en-US" sz="900" dirty="0"/>
                  <a:t>Action Mechanism of</a:t>
                </a:r>
              </a:p>
              <a:p>
                <a:pPr algn="ctr"/>
                <a:r>
                  <a:rPr lang="en-US" sz="900" dirty="0"/>
                  <a:t>the Sales Process </a:t>
                </a:r>
              </a:p>
            </p:txBody>
          </p:sp>
        </p:grpSp>
        <p:grpSp>
          <p:nvGrpSpPr>
            <p:cNvPr id="10" name="Group 9">
              <a:extLst>
                <a:ext uri="{FF2B5EF4-FFF2-40B4-BE49-F238E27FC236}">
                  <a16:creationId xmlns:a16="http://schemas.microsoft.com/office/drawing/2014/main" id="{0E945BBB-0912-4404-840D-65BBFB920DEF}"/>
                </a:ext>
              </a:extLst>
            </p:cNvPr>
            <p:cNvGrpSpPr/>
            <p:nvPr/>
          </p:nvGrpSpPr>
          <p:grpSpPr>
            <a:xfrm>
              <a:off x="4311407" y="5423240"/>
              <a:ext cx="2116798" cy="3684478"/>
              <a:chOff x="565442" y="1533753"/>
              <a:chExt cx="2139531" cy="3724047"/>
            </a:xfrm>
          </p:grpSpPr>
          <p:sp>
            <p:nvSpPr>
              <p:cNvPr id="23" name="Rectangle 22">
                <a:extLst>
                  <a:ext uri="{FF2B5EF4-FFF2-40B4-BE49-F238E27FC236}">
                    <a16:creationId xmlns:a16="http://schemas.microsoft.com/office/drawing/2014/main" id="{2F59C0C9-2D24-446D-A8CE-4989A017152B}"/>
                  </a:ext>
                </a:extLst>
              </p:cNvPr>
              <p:cNvSpPr/>
              <p:nvPr/>
            </p:nvSpPr>
            <p:spPr>
              <a:xfrm>
                <a:off x="565442" y="1533754"/>
                <a:ext cx="2139531" cy="2697725"/>
              </a:xfrm>
              <a:prstGeom prst="rect">
                <a:avLst/>
              </a:prstGeom>
              <a:blipFill>
                <a:blip r:embed="rId1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24" name="Rectangle 23">
                <a:extLst>
                  <a:ext uri="{FF2B5EF4-FFF2-40B4-BE49-F238E27FC236}">
                    <a16:creationId xmlns:a16="http://schemas.microsoft.com/office/drawing/2014/main" id="{31830563-5A1D-4AE2-BA75-1CEF4CEFE43B}"/>
                  </a:ext>
                </a:extLst>
              </p:cNvPr>
              <p:cNvSpPr/>
              <p:nvPr/>
            </p:nvSpPr>
            <p:spPr>
              <a:xfrm>
                <a:off x="565442" y="1533753"/>
                <a:ext cx="2139531" cy="37240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25" name="Rounded Rectangle 10">
                <a:extLst>
                  <a:ext uri="{FF2B5EF4-FFF2-40B4-BE49-F238E27FC236}">
                    <a16:creationId xmlns:a16="http://schemas.microsoft.com/office/drawing/2014/main" id="{824A5627-4D3E-4657-B2A9-083E0B75631F}"/>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26" name="Picture 25">
                <a:extLst>
                  <a:ext uri="{FF2B5EF4-FFF2-40B4-BE49-F238E27FC236}">
                    <a16:creationId xmlns:a16="http://schemas.microsoft.com/office/drawing/2014/main" id="{62C05E22-AAC5-4CEA-857A-CEAB9C00E91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55560" y="3819774"/>
                <a:ext cx="1359297" cy="354996"/>
              </a:xfrm>
              <a:prstGeom prst="rect">
                <a:avLst/>
              </a:prstGeom>
            </p:spPr>
          </p:pic>
          <p:sp>
            <p:nvSpPr>
              <p:cNvPr id="27" name="TextBox 26">
                <a:extLst>
                  <a:ext uri="{FF2B5EF4-FFF2-40B4-BE49-F238E27FC236}">
                    <a16:creationId xmlns:a16="http://schemas.microsoft.com/office/drawing/2014/main" id="{DB19008E-FD2B-4341-84DC-DE6C8A71F9B3}"/>
                  </a:ext>
                </a:extLst>
              </p:cNvPr>
              <p:cNvSpPr txBox="1"/>
              <p:nvPr/>
            </p:nvSpPr>
            <p:spPr>
              <a:xfrm>
                <a:off x="565442" y="4436400"/>
                <a:ext cx="2139531" cy="683173"/>
              </a:xfrm>
              <a:prstGeom prst="rect">
                <a:avLst/>
              </a:prstGeom>
              <a:noFill/>
            </p:spPr>
            <p:txBody>
              <a:bodyPr wrap="square" rtlCol="0">
                <a:spAutoFit/>
              </a:bodyPr>
              <a:lstStyle/>
              <a:p>
                <a:pPr algn="ctr"/>
                <a:r>
                  <a:rPr lang="en-US" sz="900" dirty="0"/>
                  <a:t>Accelerate Your Sales</a:t>
                </a:r>
              </a:p>
              <a:p>
                <a:pPr algn="ctr"/>
                <a:r>
                  <a:rPr lang="en-US" sz="900" dirty="0"/>
                  <a:t>by Automating you</a:t>
                </a:r>
              </a:p>
              <a:p>
                <a:pPr algn="ctr"/>
                <a:r>
                  <a:rPr lang="en-US" sz="900" dirty="0"/>
                  <a:t>Sales Processes</a:t>
                </a:r>
              </a:p>
            </p:txBody>
          </p:sp>
        </p:grpSp>
        <p:grpSp>
          <p:nvGrpSpPr>
            <p:cNvPr id="11" name="Group 10">
              <a:extLst>
                <a:ext uri="{FF2B5EF4-FFF2-40B4-BE49-F238E27FC236}">
                  <a16:creationId xmlns:a16="http://schemas.microsoft.com/office/drawing/2014/main" id="{823DEF53-2149-4403-92AD-60EEC80B10D4}"/>
                </a:ext>
              </a:extLst>
            </p:cNvPr>
            <p:cNvGrpSpPr/>
            <p:nvPr/>
          </p:nvGrpSpPr>
          <p:grpSpPr>
            <a:xfrm>
              <a:off x="6740635" y="5423240"/>
              <a:ext cx="2116798" cy="3684478"/>
              <a:chOff x="565442" y="1533753"/>
              <a:chExt cx="2139531" cy="3724047"/>
            </a:xfrm>
          </p:grpSpPr>
          <p:sp>
            <p:nvSpPr>
              <p:cNvPr id="18" name="Rectangle 17">
                <a:extLst>
                  <a:ext uri="{FF2B5EF4-FFF2-40B4-BE49-F238E27FC236}">
                    <a16:creationId xmlns:a16="http://schemas.microsoft.com/office/drawing/2014/main" id="{418C1267-7267-4923-865B-B4770226BEA0}"/>
                  </a:ext>
                </a:extLst>
              </p:cNvPr>
              <p:cNvSpPr/>
              <p:nvPr/>
            </p:nvSpPr>
            <p:spPr>
              <a:xfrm>
                <a:off x="565442" y="1533754"/>
                <a:ext cx="2139531" cy="2697725"/>
              </a:xfrm>
              <a:prstGeom prst="rect">
                <a:avLst/>
              </a:prstGeom>
              <a:blipFill>
                <a:blip r:embed="rId1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19" name="Rectangle 18">
                <a:extLst>
                  <a:ext uri="{FF2B5EF4-FFF2-40B4-BE49-F238E27FC236}">
                    <a16:creationId xmlns:a16="http://schemas.microsoft.com/office/drawing/2014/main" id="{D6916A93-BC0B-4BF7-9A10-F11E10C83E31}"/>
                  </a:ext>
                </a:extLst>
              </p:cNvPr>
              <p:cNvSpPr/>
              <p:nvPr/>
            </p:nvSpPr>
            <p:spPr>
              <a:xfrm>
                <a:off x="565442" y="1533753"/>
                <a:ext cx="2139531" cy="37240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20" name="Rounded Rectangle 10">
                <a:extLst>
                  <a:ext uri="{FF2B5EF4-FFF2-40B4-BE49-F238E27FC236}">
                    <a16:creationId xmlns:a16="http://schemas.microsoft.com/office/drawing/2014/main" id="{26524113-203C-4FEB-99CA-8C313E79BC57}"/>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21" name="Picture 20">
                <a:extLst>
                  <a:ext uri="{FF2B5EF4-FFF2-40B4-BE49-F238E27FC236}">
                    <a16:creationId xmlns:a16="http://schemas.microsoft.com/office/drawing/2014/main" id="{4AAFB356-5904-4596-95BA-BC215B89C9F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051250" y="3819773"/>
                <a:ext cx="1167917" cy="354998"/>
              </a:xfrm>
              <a:prstGeom prst="rect">
                <a:avLst/>
              </a:prstGeom>
            </p:spPr>
          </p:pic>
          <p:sp>
            <p:nvSpPr>
              <p:cNvPr id="22" name="TextBox 21">
                <a:extLst>
                  <a:ext uri="{FF2B5EF4-FFF2-40B4-BE49-F238E27FC236}">
                    <a16:creationId xmlns:a16="http://schemas.microsoft.com/office/drawing/2014/main" id="{9BA94761-1C66-4B78-9529-DDE853D477B8}"/>
                  </a:ext>
                </a:extLst>
              </p:cNvPr>
              <p:cNvSpPr txBox="1"/>
              <p:nvPr/>
            </p:nvSpPr>
            <p:spPr>
              <a:xfrm>
                <a:off x="565442" y="4436400"/>
                <a:ext cx="2139531" cy="683173"/>
              </a:xfrm>
              <a:prstGeom prst="rect">
                <a:avLst/>
              </a:prstGeom>
              <a:noFill/>
            </p:spPr>
            <p:txBody>
              <a:bodyPr wrap="square" rtlCol="0">
                <a:spAutoFit/>
              </a:bodyPr>
              <a:lstStyle/>
              <a:p>
                <a:pPr algn="ctr"/>
                <a:r>
                  <a:rPr lang="en-US" sz="900" dirty="0"/>
                  <a:t>VECOSPACE is a university eco-space for providing mentor-ship to students</a:t>
                </a:r>
              </a:p>
            </p:txBody>
          </p:sp>
        </p:grpSp>
        <p:grpSp>
          <p:nvGrpSpPr>
            <p:cNvPr id="12" name="Group 11">
              <a:extLst>
                <a:ext uri="{FF2B5EF4-FFF2-40B4-BE49-F238E27FC236}">
                  <a16:creationId xmlns:a16="http://schemas.microsoft.com/office/drawing/2014/main" id="{869A80CA-E601-44C2-B8A6-440192159FFC}"/>
                </a:ext>
              </a:extLst>
            </p:cNvPr>
            <p:cNvGrpSpPr/>
            <p:nvPr/>
          </p:nvGrpSpPr>
          <p:grpSpPr>
            <a:xfrm>
              <a:off x="9169863" y="5423240"/>
              <a:ext cx="2116798" cy="4089060"/>
              <a:chOff x="565442" y="1533753"/>
              <a:chExt cx="2139531" cy="4132975"/>
            </a:xfrm>
          </p:grpSpPr>
          <p:sp>
            <p:nvSpPr>
              <p:cNvPr id="13" name="Rectangle 12">
                <a:extLst>
                  <a:ext uri="{FF2B5EF4-FFF2-40B4-BE49-F238E27FC236}">
                    <a16:creationId xmlns:a16="http://schemas.microsoft.com/office/drawing/2014/main" id="{FF91ACDE-8530-4696-B3A7-CD5827751AF6}"/>
                  </a:ext>
                </a:extLst>
              </p:cNvPr>
              <p:cNvSpPr/>
              <p:nvPr/>
            </p:nvSpPr>
            <p:spPr>
              <a:xfrm>
                <a:off x="565442" y="1533754"/>
                <a:ext cx="2139531" cy="2697725"/>
              </a:xfrm>
              <a:prstGeom prst="rect">
                <a:avLst/>
              </a:prstGeom>
              <a:blipFill>
                <a:blip r:embed="rId1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rgbClr val="FFC000"/>
                  </a:solidFill>
                </a:endParaRPr>
              </a:p>
            </p:txBody>
          </p:sp>
          <p:sp>
            <p:nvSpPr>
              <p:cNvPr id="14" name="Rectangle 13">
                <a:extLst>
                  <a:ext uri="{FF2B5EF4-FFF2-40B4-BE49-F238E27FC236}">
                    <a16:creationId xmlns:a16="http://schemas.microsoft.com/office/drawing/2014/main" id="{A38D234B-6E3F-4E71-BBD3-035FFCD6BFD1}"/>
                  </a:ext>
                </a:extLst>
              </p:cNvPr>
              <p:cNvSpPr/>
              <p:nvPr/>
            </p:nvSpPr>
            <p:spPr>
              <a:xfrm>
                <a:off x="565442" y="1533753"/>
                <a:ext cx="2139531" cy="4132975"/>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sp>
            <p:nvSpPr>
              <p:cNvPr id="15" name="Rounded Rectangle 10">
                <a:extLst>
                  <a:ext uri="{FF2B5EF4-FFF2-40B4-BE49-F238E27FC236}">
                    <a16:creationId xmlns:a16="http://schemas.microsoft.com/office/drawing/2014/main" id="{CE28D058-5813-4C4F-A9D2-4ACB41372502}"/>
                  </a:ext>
                </a:extLst>
              </p:cNvPr>
              <p:cNvSpPr/>
              <p:nvPr/>
            </p:nvSpPr>
            <p:spPr>
              <a:xfrm>
                <a:off x="881227" y="3598106"/>
                <a:ext cx="1507962" cy="79833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p>
            </p:txBody>
          </p:sp>
          <p:pic>
            <p:nvPicPr>
              <p:cNvPr id="16" name="Picture 15">
                <a:extLst>
                  <a:ext uri="{FF2B5EF4-FFF2-40B4-BE49-F238E27FC236}">
                    <a16:creationId xmlns:a16="http://schemas.microsoft.com/office/drawing/2014/main" id="{EAFEAE47-5E59-4823-8710-44683A9BCEF4}"/>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81227" y="3749952"/>
                <a:ext cx="1507962" cy="494638"/>
              </a:xfrm>
              <a:prstGeom prst="rect">
                <a:avLst/>
              </a:prstGeom>
            </p:spPr>
          </p:pic>
          <p:sp>
            <p:nvSpPr>
              <p:cNvPr id="17" name="TextBox 16">
                <a:extLst>
                  <a:ext uri="{FF2B5EF4-FFF2-40B4-BE49-F238E27FC236}">
                    <a16:creationId xmlns:a16="http://schemas.microsoft.com/office/drawing/2014/main" id="{51697119-415F-4053-87A9-F72CA16545C6}"/>
                  </a:ext>
                </a:extLst>
              </p:cNvPr>
              <p:cNvSpPr txBox="1"/>
              <p:nvPr/>
            </p:nvSpPr>
            <p:spPr>
              <a:xfrm>
                <a:off x="565442" y="4436399"/>
                <a:ext cx="2139531" cy="1055813"/>
              </a:xfrm>
              <a:prstGeom prst="rect">
                <a:avLst/>
              </a:prstGeom>
              <a:noFill/>
            </p:spPr>
            <p:txBody>
              <a:bodyPr wrap="square" rtlCol="0">
                <a:spAutoFit/>
              </a:bodyPr>
              <a:lstStyle/>
              <a:p>
                <a:pPr algn="ctr"/>
                <a:r>
                  <a:rPr lang="en-US" sz="900" dirty="0"/>
                  <a:t>A Cloud hosted SAAS</a:t>
                </a:r>
              </a:p>
              <a:p>
                <a:pPr algn="ctr"/>
                <a:r>
                  <a:rPr lang="en-US" sz="900" dirty="0"/>
                  <a:t>based B2E Platforms</a:t>
                </a:r>
              </a:p>
              <a:p>
                <a:pPr algn="ctr"/>
                <a:r>
                  <a:rPr lang="en-US" sz="900" dirty="0"/>
                  <a:t>for Corporates to</a:t>
                </a:r>
              </a:p>
              <a:p>
                <a:pPr algn="ctr"/>
                <a:r>
                  <a:rPr lang="en-US" sz="900" dirty="0"/>
                  <a:t>Manage their Staff</a:t>
                </a:r>
              </a:p>
              <a:p>
                <a:pPr algn="ctr"/>
                <a:r>
                  <a:rPr lang="en-US" sz="900" dirty="0"/>
                  <a:t>Working from Anywhere</a:t>
                </a:r>
              </a:p>
            </p:txBody>
          </p:sp>
        </p:grpSp>
      </p:grpSp>
      <p:pic>
        <p:nvPicPr>
          <p:cNvPr id="55" name="Picture 54">
            <a:extLst>
              <a:ext uri="{FF2B5EF4-FFF2-40B4-BE49-F238E27FC236}">
                <a16:creationId xmlns:a16="http://schemas.microsoft.com/office/drawing/2014/main" id="{C86E1B7B-03CD-4351-8D67-7FD406FF6B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E70C27E-CB09-4E3B-94B1-BD537D5A27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0" y="2104"/>
            <a:ext cx="11887200" cy="7310992"/>
          </a:xfrm>
          <a:prstGeom prst="rect">
            <a:avLst/>
          </a:prstGeom>
          <a:blipFill>
            <a:blip r:embed="rId3"/>
            <a:stretch>
              <a:fillRect/>
            </a:stretch>
          </a:blipFill>
        </p:spPr>
      </p:pic>
      <p:grpSp>
        <p:nvGrpSpPr>
          <p:cNvPr id="5" name="Group 4">
            <a:extLst>
              <a:ext uri="{FF2B5EF4-FFF2-40B4-BE49-F238E27FC236}">
                <a16:creationId xmlns:a16="http://schemas.microsoft.com/office/drawing/2014/main" id="{EBAFF343-3D7D-4681-B73F-FA64B5A07177}"/>
              </a:ext>
            </a:extLst>
          </p:cNvPr>
          <p:cNvGrpSpPr/>
          <p:nvPr/>
        </p:nvGrpSpPr>
        <p:grpSpPr>
          <a:xfrm>
            <a:off x="417276" y="1085549"/>
            <a:ext cx="11116193" cy="5602670"/>
            <a:chOff x="417276" y="1651606"/>
            <a:chExt cx="14627534" cy="7372420"/>
          </a:xfrm>
        </p:grpSpPr>
        <p:grpSp>
          <p:nvGrpSpPr>
            <p:cNvPr id="6" name="Group 5">
              <a:extLst>
                <a:ext uri="{FF2B5EF4-FFF2-40B4-BE49-F238E27FC236}">
                  <a16:creationId xmlns:a16="http://schemas.microsoft.com/office/drawing/2014/main" id="{118A78F5-0988-42FE-85C1-803C696C21E1}"/>
                </a:ext>
              </a:extLst>
            </p:cNvPr>
            <p:cNvGrpSpPr/>
            <p:nvPr/>
          </p:nvGrpSpPr>
          <p:grpSpPr>
            <a:xfrm>
              <a:off x="417276" y="2412158"/>
              <a:ext cx="14627534" cy="6611868"/>
              <a:chOff x="433005" y="1410673"/>
              <a:chExt cx="11336141" cy="5124108"/>
            </a:xfrm>
          </p:grpSpPr>
          <p:sp>
            <p:nvSpPr>
              <p:cNvPr id="8" name="Rectangle 7">
                <a:extLst>
                  <a:ext uri="{FF2B5EF4-FFF2-40B4-BE49-F238E27FC236}">
                    <a16:creationId xmlns:a16="http://schemas.microsoft.com/office/drawing/2014/main" id="{CB936D15-85EB-48DF-A156-6739B4089111}"/>
                  </a:ext>
                </a:extLst>
              </p:cNvPr>
              <p:cNvSpPr/>
              <p:nvPr/>
            </p:nvSpPr>
            <p:spPr>
              <a:xfrm>
                <a:off x="433005" y="1419050"/>
                <a:ext cx="2019977" cy="25469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 name="Rectangle 8">
                <a:extLst>
                  <a:ext uri="{FF2B5EF4-FFF2-40B4-BE49-F238E27FC236}">
                    <a16:creationId xmlns:a16="http://schemas.microsoft.com/office/drawing/2014/main" id="{56FC8CD7-94EF-4B91-8340-AD2FC388BE54}"/>
                  </a:ext>
                </a:extLst>
              </p:cNvPr>
              <p:cNvSpPr/>
              <p:nvPr/>
            </p:nvSpPr>
            <p:spPr>
              <a:xfrm>
                <a:off x="433005" y="1419049"/>
                <a:ext cx="2019977" cy="510798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0">
                <a:extLst>
                  <a:ext uri="{FF2B5EF4-FFF2-40B4-BE49-F238E27FC236}">
                    <a16:creationId xmlns:a16="http://schemas.microsoft.com/office/drawing/2014/main" id="{9B3F096A-6F6E-494D-BA8F-C25600EBAAF0}"/>
                  </a:ext>
                </a:extLst>
              </p:cNvPr>
              <p:cNvSpPr/>
              <p:nvPr/>
            </p:nvSpPr>
            <p:spPr>
              <a:xfrm>
                <a:off x="731144" y="3547295"/>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A5AEF15-3DAF-42AC-9AEF-121DAA6B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249" y="3605254"/>
                <a:ext cx="633490" cy="509546"/>
              </a:xfrm>
              <a:prstGeom prst="rect">
                <a:avLst/>
              </a:prstGeom>
            </p:spPr>
          </p:pic>
          <p:sp>
            <p:nvSpPr>
              <p:cNvPr id="12" name="TextBox 11">
                <a:extLst>
                  <a:ext uri="{FF2B5EF4-FFF2-40B4-BE49-F238E27FC236}">
                    <a16:creationId xmlns:a16="http://schemas.microsoft.com/office/drawing/2014/main" id="{F9176016-7659-4799-80D6-00A5E8E51093}"/>
                  </a:ext>
                </a:extLst>
              </p:cNvPr>
              <p:cNvSpPr txBox="1"/>
              <p:nvPr/>
            </p:nvSpPr>
            <p:spPr>
              <a:xfrm>
                <a:off x="508693" y="4468511"/>
                <a:ext cx="1868602" cy="906386"/>
              </a:xfrm>
              <a:prstGeom prst="rect">
                <a:avLst/>
              </a:prstGeom>
              <a:noFill/>
            </p:spPr>
            <p:txBody>
              <a:bodyPr wrap="square" rtlCol="0">
                <a:spAutoFit/>
              </a:bodyPr>
              <a:lstStyle/>
              <a:p>
                <a:pPr algn="ctr"/>
                <a:r>
                  <a:rPr lang="en-US" sz="1400" dirty="0"/>
                  <a:t>Web Development with Creative Designs and Professional UI for Small,</a:t>
                </a:r>
              </a:p>
              <a:p>
                <a:pPr algn="ctr"/>
                <a:r>
                  <a:rPr lang="en-US" sz="1400" dirty="0"/>
                  <a:t>Medium and Large Organizations</a:t>
                </a:r>
              </a:p>
            </p:txBody>
          </p:sp>
          <p:sp>
            <p:nvSpPr>
              <p:cNvPr id="13" name="TextBox 12">
                <a:extLst>
                  <a:ext uri="{FF2B5EF4-FFF2-40B4-BE49-F238E27FC236}">
                    <a16:creationId xmlns:a16="http://schemas.microsoft.com/office/drawing/2014/main" id="{B8D53EB3-DD4E-412A-959A-0264856D38A0}"/>
                  </a:ext>
                </a:extLst>
              </p:cNvPr>
              <p:cNvSpPr txBox="1"/>
              <p:nvPr/>
            </p:nvSpPr>
            <p:spPr>
              <a:xfrm>
                <a:off x="813670" y="4097049"/>
                <a:ext cx="1320070" cy="246221"/>
              </a:xfrm>
              <a:prstGeom prst="rect">
                <a:avLst/>
              </a:prstGeom>
              <a:noFill/>
            </p:spPr>
            <p:txBody>
              <a:bodyPr wrap="square" rtlCol="0">
                <a:spAutoFit/>
              </a:bodyPr>
              <a:lstStyle/>
              <a:p>
                <a:pPr algn="ctr"/>
                <a:r>
                  <a:rPr lang="en-US" sz="1000" b="1" dirty="0">
                    <a:solidFill>
                      <a:schemeClr val="tx1">
                        <a:lumMod val="75000"/>
                        <a:lumOff val="25000"/>
                      </a:schemeClr>
                    </a:solidFill>
                    <a:latin typeface="Helvetica LT Std" panose="020B0504020202020204" pitchFamily="34" charset="0"/>
                  </a:rPr>
                  <a:t>Web Development</a:t>
                </a:r>
              </a:p>
            </p:txBody>
          </p:sp>
          <p:sp>
            <p:nvSpPr>
              <p:cNvPr id="14" name="Rectangle 13">
                <a:extLst>
                  <a:ext uri="{FF2B5EF4-FFF2-40B4-BE49-F238E27FC236}">
                    <a16:creationId xmlns:a16="http://schemas.microsoft.com/office/drawing/2014/main" id="{906AD9D3-8838-49D1-AF13-737B4C697319}"/>
                  </a:ext>
                </a:extLst>
              </p:cNvPr>
              <p:cNvSpPr/>
              <p:nvPr/>
            </p:nvSpPr>
            <p:spPr>
              <a:xfrm>
                <a:off x="2794703" y="1410675"/>
                <a:ext cx="2019977" cy="254698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5" name="Rectangle 14">
                <a:extLst>
                  <a:ext uri="{FF2B5EF4-FFF2-40B4-BE49-F238E27FC236}">
                    <a16:creationId xmlns:a16="http://schemas.microsoft.com/office/drawing/2014/main" id="{B07E2B33-35C9-49C9-BC69-AC6652AA7D94}"/>
                  </a:ext>
                </a:extLst>
              </p:cNvPr>
              <p:cNvSpPr/>
              <p:nvPr/>
            </p:nvSpPr>
            <p:spPr>
              <a:xfrm>
                <a:off x="2794703" y="1410674"/>
                <a:ext cx="2019977" cy="510798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38">
                <a:extLst>
                  <a:ext uri="{FF2B5EF4-FFF2-40B4-BE49-F238E27FC236}">
                    <a16:creationId xmlns:a16="http://schemas.microsoft.com/office/drawing/2014/main" id="{6B101321-1193-4A53-BCF9-F20AC4782A94}"/>
                  </a:ext>
                </a:extLst>
              </p:cNvPr>
              <p:cNvSpPr/>
              <p:nvPr/>
            </p:nvSpPr>
            <p:spPr>
              <a:xfrm>
                <a:off x="3092842" y="3538920"/>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D7A350A-C148-4948-9484-8B4DCF902172}"/>
                  </a:ext>
                </a:extLst>
              </p:cNvPr>
              <p:cNvSpPr txBox="1"/>
              <p:nvPr/>
            </p:nvSpPr>
            <p:spPr>
              <a:xfrm>
                <a:off x="2907922" y="4460136"/>
                <a:ext cx="1793539" cy="906386"/>
              </a:xfrm>
              <a:prstGeom prst="rect">
                <a:avLst/>
              </a:prstGeom>
              <a:noFill/>
            </p:spPr>
            <p:txBody>
              <a:bodyPr wrap="square" rtlCol="0">
                <a:spAutoFit/>
              </a:bodyPr>
              <a:lstStyle/>
              <a:p>
                <a:pPr algn="ctr"/>
                <a:r>
                  <a:rPr lang="en-US" sz="1400" dirty="0"/>
                  <a:t>We convert the Mobility into the Workspace by providing different platform based applications to match  any Industry Requirement</a:t>
                </a:r>
              </a:p>
            </p:txBody>
          </p:sp>
          <p:pic>
            <p:nvPicPr>
              <p:cNvPr id="18" name="Picture 7">
                <a:extLst>
                  <a:ext uri="{FF2B5EF4-FFF2-40B4-BE49-F238E27FC236}">
                    <a16:creationId xmlns:a16="http://schemas.microsoft.com/office/drawing/2014/main" id="{8A7C2CF2-2B98-45A7-BA9B-0DF29BC251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675572" y="3615413"/>
                <a:ext cx="363028" cy="44152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C045207-4BE0-4202-8BF7-311E5F371178}"/>
                  </a:ext>
                </a:extLst>
              </p:cNvPr>
              <p:cNvGrpSpPr/>
              <p:nvPr/>
            </p:nvGrpSpPr>
            <p:grpSpPr>
              <a:xfrm>
                <a:off x="7425328" y="1426800"/>
                <a:ext cx="2019977" cy="5107981"/>
                <a:chOff x="2615015" y="1419346"/>
                <a:chExt cx="2091713" cy="5289382"/>
              </a:xfrm>
            </p:grpSpPr>
            <p:sp>
              <p:nvSpPr>
                <p:cNvPr id="34" name="Rectangle 33">
                  <a:extLst>
                    <a:ext uri="{FF2B5EF4-FFF2-40B4-BE49-F238E27FC236}">
                      <a16:creationId xmlns:a16="http://schemas.microsoft.com/office/drawing/2014/main" id="{8B76EFF1-6134-4E22-B750-284BEB2B67D9}"/>
                    </a:ext>
                  </a:extLst>
                </p:cNvPr>
                <p:cNvSpPr/>
                <p:nvPr/>
              </p:nvSpPr>
              <p:spPr>
                <a:xfrm>
                  <a:off x="2615015" y="1419347"/>
                  <a:ext cx="2091713" cy="263743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5" name="Rectangle 34">
                  <a:extLst>
                    <a:ext uri="{FF2B5EF4-FFF2-40B4-BE49-F238E27FC236}">
                      <a16:creationId xmlns:a16="http://schemas.microsoft.com/office/drawing/2014/main" id="{077941F8-F658-4D9A-B285-7A2A3F8AAAA3}"/>
                    </a:ext>
                  </a:extLst>
                </p:cNvPr>
                <p:cNvSpPr/>
                <p:nvPr/>
              </p:nvSpPr>
              <p:spPr>
                <a:xfrm>
                  <a:off x="2615015" y="1419346"/>
                  <a:ext cx="2091713" cy="5289382"/>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40">
                  <a:extLst>
                    <a:ext uri="{FF2B5EF4-FFF2-40B4-BE49-F238E27FC236}">
                      <a16:creationId xmlns:a16="http://schemas.microsoft.com/office/drawing/2014/main" id="{9583734C-1282-4377-8D75-7078D773B9B5}"/>
                    </a:ext>
                  </a:extLst>
                </p:cNvPr>
                <p:cNvSpPr/>
                <p:nvPr/>
              </p:nvSpPr>
              <p:spPr>
                <a:xfrm>
                  <a:off x="2923742" y="3623173"/>
                  <a:ext cx="1474259" cy="780490"/>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2621A26B-C7B9-42C4-A446-CA19EDA2AD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9185" y="3749597"/>
                  <a:ext cx="923373" cy="527642"/>
                </a:xfrm>
                <a:prstGeom prst="rect">
                  <a:avLst/>
                </a:prstGeom>
              </p:spPr>
            </p:pic>
            <p:sp>
              <p:nvSpPr>
                <p:cNvPr id="38" name="TextBox 37">
                  <a:extLst>
                    <a:ext uri="{FF2B5EF4-FFF2-40B4-BE49-F238E27FC236}">
                      <a16:creationId xmlns:a16="http://schemas.microsoft.com/office/drawing/2014/main" id="{771FBFD5-7F98-4FBF-8787-C777C89F2DF4}"/>
                    </a:ext>
                  </a:extLst>
                </p:cNvPr>
                <p:cNvSpPr txBox="1"/>
                <p:nvPr/>
              </p:nvSpPr>
              <p:spPr>
                <a:xfrm>
                  <a:off x="2615015" y="4577105"/>
                  <a:ext cx="2091713" cy="1169551"/>
                </a:xfrm>
                <a:prstGeom prst="rect">
                  <a:avLst/>
                </a:prstGeom>
                <a:noFill/>
              </p:spPr>
              <p:txBody>
                <a:bodyPr wrap="square" rtlCol="0">
                  <a:spAutoFit/>
                </a:bodyPr>
                <a:lstStyle/>
                <a:p>
                  <a:pPr algn="ctr"/>
                  <a:r>
                    <a:rPr lang="en-US" sz="1400" dirty="0"/>
                    <a:t>Digital Marketing Helps in Increasing the Visibility of the Website &amp; Generates Business Leads in a Very Cost Effective Way</a:t>
                  </a:r>
                </a:p>
              </p:txBody>
            </p:sp>
          </p:grpSp>
          <p:sp>
            <p:nvSpPr>
              <p:cNvPr id="20" name="Rectangle 19">
                <a:extLst>
                  <a:ext uri="{FF2B5EF4-FFF2-40B4-BE49-F238E27FC236}">
                    <a16:creationId xmlns:a16="http://schemas.microsoft.com/office/drawing/2014/main" id="{95EED19E-1C21-48AE-97B8-047940F5C246}"/>
                  </a:ext>
                </a:extLst>
              </p:cNvPr>
              <p:cNvSpPr/>
              <p:nvPr/>
            </p:nvSpPr>
            <p:spPr>
              <a:xfrm>
                <a:off x="9749169" y="1410674"/>
                <a:ext cx="2019977" cy="254698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1" name="Rectangle 20">
                <a:extLst>
                  <a:ext uri="{FF2B5EF4-FFF2-40B4-BE49-F238E27FC236}">
                    <a16:creationId xmlns:a16="http://schemas.microsoft.com/office/drawing/2014/main" id="{C6956494-6C53-44AF-9480-44998F90BA9B}"/>
                  </a:ext>
                </a:extLst>
              </p:cNvPr>
              <p:cNvSpPr/>
              <p:nvPr/>
            </p:nvSpPr>
            <p:spPr>
              <a:xfrm>
                <a:off x="9749169" y="1410673"/>
                <a:ext cx="2019977" cy="510798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47">
                <a:extLst>
                  <a:ext uri="{FF2B5EF4-FFF2-40B4-BE49-F238E27FC236}">
                    <a16:creationId xmlns:a16="http://schemas.microsoft.com/office/drawing/2014/main" id="{D13712E1-4B5D-4E95-B548-78662AA16865}"/>
                  </a:ext>
                </a:extLst>
              </p:cNvPr>
              <p:cNvSpPr/>
              <p:nvPr/>
            </p:nvSpPr>
            <p:spPr>
              <a:xfrm>
                <a:off x="10047308" y="3538919"/>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03BEA83-C712-4702-8B89-45B7CC0485E0}"/>
                  </a:ext>
                </a:extLst>
              </p:cNvPr>
              <p:cNvSpPr txBox="1"/>
              <p:nvPr/>
            </p:nvSpPr>
            <p:spPr>
              <a:xfrm>
                <a:off x="9749168" y="4460134"/>
                <a:ext cx="2019977" cy="1073352"/>
              </a:xfrm>
              <a:prstGeom prst="rect">
                <a:avLst/>
              </a:prstGeom>
              <a:noFill/>
            </p:spPr>
            <p:txBody>
              <a:bodyPr wrap="square" rtlCol="0">
                <a:spAutoFit/>
              </a:bodyPr>
              <a:lstStyle/>
              <a:p>
                <a:pPr algn="ctr"/>
                <a:r>
                  <a:rPr lang="en-US" sz="1400" dirty="0"/>
                  <a:t>Organized activity involving development of skills and knowledge in      a specific set of competencies required as per the job description for a particular role.</a:t>
                </a:r>
              </a:p>
            </p:txBody>
          </p:sp>
          <p:grpSp>
            <p:nvGrpSpPr>
              <p:cNvPr id="24" name="Group 23">
                <a:extLst>
                  <a:ext uri="{FF2B5EF4-FFF2-40B4-BE49-F238E27FC236}">
                    <a16:creationId xmlns:a16="http://schemas.microsoft.com/office/drawing/2014/main" id="{FD5EFEDF-ED8A-4EEE-9926-7D97FDD92706}"/>
                  </a:ext>
                </a:extLst>
              </p:cNvPr>
              <p:cNvGrpSpPr/>
              <p:nvPr/>
            </p:nvGrpSpPr>
            <p:grpSpPr>
              <a:xfrm>
                <a:off x="10219070" y="3701060"/>
                <a:ext cx="1080174" cy="450219"/>
                <a:chOff x="7130833" y="4815404"/>
                <a:chExt cx="1118535" cy="466208"/>
              </a:xfrm>
            </p:grpSpPr>
            <p:sp>
              <p:nvSpPr>
                <p:cNvPr id="32" name="TextBox 31">
                  <a:extLst>
                    <a:ext uri="{FF2B5EF4-FFF2-40B4-BE49-F238E27FC236}">
                      <a16:creationId xmlns:a16="http://schemas.microsoft.com/office/drawing/2014/main" id="{DFAAFE53-7089-4EB2-94D1-9732F46E96AE}"/>
                    </a:ext>
                  </a:extLst>
                </p:cNvPr>
                <p:cNvSpPr txBox="1"/>
                <p:nvPr/>
              </p:nvSpPr>
              <p:spPr>
                <a:xfrm>
                  <a:off x="7466012" y="4815404"/>
                  <a:ext cx="783356" cy="307777"/>
                </a:xfrm>
                <a:prstGeom prst="rect">
                  <a:avLst/>
                </a:prstGeom>
                <a:noFill/>
              </p:spPr>
              <p:txBody>
                <a:bodyPr wrap="none" rtlCol="0">
                  <a:spAutoFit/>
                </a:bodyPr>
                <a:lstStyle/>
                <a:p>
                  <a:r>
                    <a:rPr lang="en-US" sz="1400" dirty="0">
                      <a:solidFill>
                        <a:srgbClr val="FFC000"/>
                      </a:solidFill>
                      <a:latin typeface="HelveticaNeueLT Com 107 XBlkCn" pitchFamily="34" charset="0"/>
                    </a:rPr>
                    <a:t>Training</a:t>
                  </a:r>
                </a:p>
              </p:txBody>
            </p:sp>
            <p:pic>
              <p:nvPicPr>
                <p:cNvPr id="33" name="Picture 7" descr="C:\Users\Talha\Desktop\Training.png">
                  <a:extLst>
                    <a:ext uri="{FF2B5EF4-FFF2-40B4-BE49-F238E27FC236}">
                      <a16:creationId xmlns:a16="http://schemas.microsoft.com/office/drawing/2014/main" id="{04244B87-2CA8-468C-A72B-F110261B855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0833" y="4824412"/>
                  <a:ext cx="661595" cy="45720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3868FE91-826F-4EDF-B47F-C1B992862FAD}"/>
                  </a:ext>
                </a:extLst>
              </p:cNvPr>
              <p:cNvSpPr/>
              <p:nvPr/>
            </p:nvSpPr>
            <p:spPr>
              <a:xfrm>
                <a:off x="5108393" y="1410675"/>
                <a:ext cx="2019977" cy="2546980"/>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6" name="Rectangle 25">
                <a:extLst>
                  <a:ext uri="{FF2B5EF4-FFF2-40B4-BE49-F238E27FC236}">
                    <a16:creationId xmlns:a16="http://schemas.microsoft.com/office/drawing/2014/main" id="{2C993EE9-CBF4-4CE9-8F31-740E4525AF11}"/>
                  </a:ext>
                </a:extLst>
              </p:cNvPr>
              <p:cNvSpPr/>
              <p:nvPr/>
            </p:nvSpPr>
            <p:spPr>
              <a:xfrm>
                <a:off x="5108393" y="1410674"/>
                <a:ext cx="2019977" cy="510798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55">
                <a:extLst>
                  <a:ext uri="{FF2B5EF4-FFF2-40B4-BE49-F238E27FC236}">
                    <a16:creationId xmlns:a16="http://schemas.microsoft.com/office/drawing/2014/main" id="{7400A81B-55A3-4E8F-B191-B38450DA2890}"/>
                  </a:ext>
                </a:extLst>
              </p:cNvPr>
              <p:cNvSpPr/>
              <p:nvPr/>
            </p:nvSpPr>
            <p:spPr>
              <a:xfrm>
                <a:off x="5406532" y="3538920"/>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D59BDA4-A9C2-41F4-B3BB-48EEB4545B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88875" y="3581400"/>
                <a:ext cx="659012" cy="509546"/>
              </a:xfrm>
              <a:prstGeom prst="rect">
                <a:avLst/>
              </a:prstGeom>
            </p:spPr>
          </p:pic>
          <p:sp>
            <p:nvSpPr>
              <p:cNvPr id="29" name="TextBox 28">
                <a:extLst>
                  <a:ext uri="{FF2B5EF4-FFF2-40B4-BE49-F238E27FC236}">
                    <a16:creationId xmlns:a16="http://schemas.microsoft.com/office/drawing/2014/main" id="{C4696FFA-7DB1-4C6F-8348-547B8D643038}"/>
                  </a:ext>
                </a:extLst>
              </p:cNvPr>
              <p:cNvSpPr txBox="1"/>
              <p:nvPr/>
            </p:nvSpPr>
            <p:spPr>
              <a:xfrm>
                <a:off x="5108393" y="4460136"/>
                <a:ext cx="2019977" cy="1337496"/>
              </a:xfrm>
              <a:prstGeom prst="rect">
                <a:avLst/>
              </a:prstGeom>
              <a:noFill/>
            </p:spPr>
            <p:txBody>
              <a:bodyPr wrap="square" rtlCol="0">
                <a:spAutoFit/>
              </a:bodyPr>
              <a:lstStyle/>
              <a:p>
                <a:pPr algn="ctr"/>
                <a:r>
                  <a:rPr lang="en-US" sz="1400" dirty="0"/>
                  <a:t>We develop custom applications to meet the requirement of different businesses specific to the processes followed in their organization</a:t>
                </a:r>
              </a:p>
            </p:txBody>
          </p:sp>
          <p:sp>
            <p:nvSpPr>
              <p:cNvPr id="30" name="TextBox 29">
                <a:extLst>
                  <a:ext uri="{FF2B5EF4-FFF2-40B4-BE49-F238E27FC236}">
                    <a16:creationId xmlns:a16="http://schemas.microsoft.com/office/drawing/2014/main" id="{0B710802-B978-42A6-BC51-4CD389DE7E27}"/>
                  </a:ext>
                </a:extLst>
              </p:cNvPr>
              <p:cNvSpPr txBox="1"/>
              <p:nvPr/>
            </p:nvSpPr>
            <p:spPr>
              <a:xfrm>
                <a:off x="3143034" y="4082466"/>
                <a:ext cx="1320070" cy="246221"/>
              </a:xfrm>
              <a:prstGeom prst="rect">
                <a:avLst/>
              </a:prstGeom>
              <a:noFill/>
            </p:spPr>
            <p:txBody>
              <a:bodyPr wrap="square" rtlCol="0">
                <a:spAutoFit/>
              </a:bodyPr>
              <a:lstStyle/>
              <a:p>
                <a:pPr algn="ctr"/>
                <a:r>
                  <a:rPr lang="en-US" sz="1000" b="1" dirty="0">
                    <a:solidFill>
                      <a:schemeClr val="tx1">
                        <a:lumMod val="75000"/>
                        <a:lumOff val="25000"/>
                      </a:schemeClr>
                    </a:solidFill>
                    <a:latin typeface="Helvetica LT Std" panose="020B0504020202020204" pitchFamily="34" charset="0"/>
                  </a:rPr>
                  <a:t>App Development</a:t>
                </a:r>
              </a:p>
            </p:txBody>
          </p:sp>
          <p:sp>
            <p:nvSpPr>
              <p:cNvPr id="31" name="TextBox 30">
                <a:extLst>
                  <a:ext uri="{FF2B5EF4-FFF2-40B4-BE49-F238E27FC236}">
                    <a16:creationId xmlns:a16="http://schemas.microsoft.com/office/drawing/2014/main" id="{8C7559CA-EE92-449E-845E-B9CEEC9A254B}"/>
                  </a:ext>
                </a:extLst>
              </p:cNvPr>
              <p:cNvSpPr txBox="1"/>
              <p:nvPr/>
            </p:nvSpPr>
            <p:spPr>
              <a:xfrm>
                <a:off x="5350038" y="4078147"/>
                <a:ext cx="1541142" cy="246221"/>
              </a:xfrm>
              <a:prstGeom prst="rect">
                <a:avLst/>
              </a:prstGeom>
              <a:noFill/>
            </p:spPr>
            <p:txBody>
              <a:bodyPr wrap="square" rtlCol="0">
                <a:spAutoFit/>
              </a:bodyPr>
              <a:lstStyle/>
              <a:p>
                <a:pPr algn="ctr"/>
                <a:r>
                  <a:rPr lang="en-US" sz="1000" b="1" dirty="0">
                    <a:solidFill>
                      <a:schemeClr val="tx1">
                        <a:lumMod val="75000"/>
                        <a:lumOff val="25000"/>
                      </a:schemeClr>
                    </a:solidFill>
                    <a:latin typeface="Helvetica LT Std" panose="020B0504020202020204" pitchFamily="34" charset="0"/>
                  </a:rPr>
                  <a:t>Custom Development</a:t>
                </a:r>
              </a:p>
            </p:txBody>
          </p:sp>
        </p:grpSp>
        <p:sp>
          <p:nvSpPr>
            <p:cNvPr id="7" name="TextBox 6">
              <a:extLst>
                <a:ext uri="{FF2B5EF4-FFF2-40B4-BE49-F238E27FC236}">
                  <a16:creationId xmlns:a16="http://schemas.microsoft.com/office/drawing/2014/main" id="{7EE6077D-47B5-42B6-82C7-02261C341004}"/>
                </a:ext>
              </a:extLst>
            </p:cNvPr>
            <p:cNvSpPr txBox="1"/>
            <p:nvPr/>
          </p:nvSpPr>
          <p:spPr>
            <a:xfrm>
              <a:off x="5925056" y="1651606"/>
              <a:ext cx="3694690" cy="587244"/>
            </a:xfrm>
            <a:prstGeom prst="rect">
              <a:avLst/>
            </a:prstGeom>
            <a:noFill/>
          </p:spPr>
          <p:txBody>
            <a:bodyPr wrap="square" rtlCol="0">
              <a:spAutoFit/>
            </a:bodyPr>
            <a:lstStyle/>
            <a:p>
              <a:pPr algn="ctr"/>
              <a:r>
                <a:rPr lang="en-US" sz="2300" b="1" dirty="0">
                  <a:solidFill>
                    <a:srgbClr val="FFC000"/>
                  </a:solidFill>
                  <a:latin typeface="Typo Quik Demo" panose="02000500000000000000" pitchFamily="2" charset="0"/>
                </a:rPr>
                <a:t>IT SERVICES</a:t>
              </a:r>
            </a:p>
          </p:txBody>
        </p:sp>
      </p:grpSp>
      <p:pic>
        <p:nvPicPr>
          <p:cNvPr id="39" name="Picture 38">
            <a:extLst>
              <a:ext uri="{FF2B5EF4-FFF2-40B4-BE49-F238E27FC236}">
                <a16:creationId xmlns:a16="http://schemas.microsoft.com/office/drawing/2014/main" id="{E39891FB-BDE9-4C17-8975-A28E5B74FD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E3E26-7B14-448F-B851-6AA3C28589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0" y="2104"/>
            <a:ext cx="11887200" cy="7310992"/>
          </a:xfrm>
          <a:prstGeom prst="rect">
            <a:avLst/>
          </a:prstGeom>
          <a:blipFill>
            <a:blip r:embed="rId3"/>
            <a:stretch>
              <a:fillRect/>
            </a:stretch>
          </a:blipFill>
        </p:spPr>
      </p:pic>
      <p:grpSp>
        <p:nvGrpSpPr>
          <p:cNvPr id="2" name="Group 1">
            <a:extLst>
              <a:ext uri="{FF2B5EF4-FFF2-40B4-BE49-F238E27FC236}">
                <a16:creationId xmlns:a16="http://schemas.microsoft.com/office/drawing/2014/main" id="{0C08E71A-F1FA-4284-BAA4-2656E72EC307}"/>
              </a:ext>
            </a:extLst>
          </p:cNvPr>
          <p:cNvGrpSpPr/>
          <p:nvPr/>
        </p:nvGrpSpPr>
        <p:grpSpPr>
          <a:xfrm>
            <a:off x="2365731" y="1085695"/>
            <a:ext cx="7155738" cy="5602094"/>
            <a:chOff x="3098461" y="1769862"/>
            <a:chExt cx="9347878" cy="7318284"/>
          </a:xfrm>
        </p:grpSpPr>
        <p:sp>
          <p:nvSpPr>
            <p:cNvPr id="4" name="TextBox 3">
              <a:extLst>
                <a:ext uri="{FF2B5EF4-FFF2-40B4-BE49-F238E27FC236}">
                  <a16:creationId xmlns:a16="http://schemas.microsoft.com/office/drawing/2014/main" id="{836A4071-2EB6-4E82-82D7-4021A0EE2A3F}"/>
                </a:ext>
              </a:extLst>
            </p:cNvPr>
            <p:cNvSpPr txBox="1"/>
            <p:nvPr/>
          </p:nvSpPr>
          <p:spPr>
            <a:xfrm>
              <a:off x="4833259" y="1769862"/>
              <a:ext cx="5878284" cy="582992"/>
            </a:xfrm>
            <a:prstGeom prst="rect">
              <a:avLst/>
            </a:prstGeom>
            <a:noFill/>
          </p:spPr>
          <p:txBody>
            <a:bodyPr wrap="square" rtlCol="0">
              <a:spAutoFit/>
            </a:bodyPr>
            <a:lstStyle/>
            <a:p>
              <a:pPr algn="ctr"/>
              <a:r>
                <a:rPr lang="en-US" sz="2300" b="1" dirty="0">
                  <a:solidFill>
                    <a:srgbClr val="FFC000"/>
                  </a:solidFill>
                  <a:latin typeface="Typo Quik Demo" panose="02000500000000000000" pitchFamily="2" charset="0"/>
                </a:rPr>
                <a:t>CONSULTANCY SERVICES</a:t>
              </a:r>
            </a:p>
          </p:txBody>
        </p:sp>
        <p:grpSp>
          <p:nvGrpSpPr>
            <p:cNvPr id="5" name="Group 4">
              <a:extLst>
                <a:ext uri="{FF2B5EF4-FFF2-40B4-BE49-F238E27FC236}">
                  <a16:creationId xmlns:a16="http://schemas.microsoft.com/office/drawing/2014/main" id="{CCC38913-3087-4F6F-A671-21FD71A82F06}"/>
                </a:ext>
              </a:extLst>
            </p:cNvPr>
            <p:cNvGrpSpPr/>
            <p:nvPr/>
          </p:nvGrpSpPr>
          <p:grpSpPr>
            <a:xfrm>
              <a:off x="3098461" y="2529726"/>
              <a:ext cx="9347878" cy="6558420"/>
              <a:chOff x="2794703" y="1410674"/>
              <a:chExt cx="6650602" cy="4666026"/>
            </a:xfrm>
          </p:grpSpPr>
          <p:sp>
            <p:nvSpPr>
              <p:cNvPr id="6" name="Rectangle 5">
                <a:extLst>
                  <a:ext uri="{FF2B5EF4-FFF2-40B4-BE49-F238E27FC236}">
                    <a16:creationId xmlns:a16="http://schemas.microsoft.com/office/drawing/2014/main" id="{10459204-0FAB-46B6-98D8-31529CF63EC4}"/>
                  </a:ext>
                </a:extLst>
              </p:cNvPr>
              <p:cNvSpPr/>
              <p:nvPr/>
            </p:nvSpPr>
            <p:spPr>
              <a:xfrm>
                <a:off x="2794703" y="1410675"/>
                <a:ext cx="2019977" cy="22901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7" name="Rectangle 6">
                <a:extLst>
                  <a:ext uri="{FF2B5EF4-FFF2-40B4-BE49-F238E27FC236}">
                    <a16:creationId xmlns:a16="http://schemas.microsoft.com/office/drawing/2014/main" id="{5B70D56F-DC4B-4744-9E0D-A59F57A8FDAD}"/>
                  </a:ext>
                </a:extLst>
              </p:cNvPr>
              <p:cNvSpPr/>
              <p:nvPr/>
            </p:nvSpPr>
            <p:spPr>
              <a:xfrm>
                <a:off x="2794703" y="1410674"/>
                <a:ext cx="2019977" cy="46499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38">
                <a:extLst>
                  <a:ext uri="{FF2B5EF4-FFF2-40B4-BE49-F238E27FC236}">
                    <a16:creationId xmlns:a16="http://schemas.microsoft.com/office/drawing/2014/main" id="{F73824EE-08B9-476E-800F-5A7E198026DF}"/>
                  </a:ext>
                </a:extLst>
              </p:cNvPr>
              <p:cNvSpPr/>
              <p:nvPr/>
            </p:nvSpPr>
            <p:spPr>
              <a:xfrm>
                <a:off x="3092842" y="3276600"/>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6DC5CE5-EABB-4C6C-ADA1-06EA8471A2BB}"/>
                  </a:ext>
                </a:extLst>
              </p:cNvPr>
              <p:cNvSpPr txBox="1"/>
              <p:nvPr/>
            </p:nvSpPr>
            <p:spPr>
              <a:xfrm>
                <a:off x="2794703" y="4460136"/>
                <a:ext cx="2019977" cy="1384995"/>
              </a:xfrm>
              <a:prstGeom prst="rect">
                <a:avLst/>
              </a:prstGeom>
              <a:noFill/>
            </p:spPr>
            <p:txBody>
              <a:bodyPr wrap="square" rtlCol="0">
                <a:spAutoFit/>
              </a:bodyPr>
              <a:lstStyle/>
              <a:p>
                <a:pPr algn="ctr"/>
                <a:r>
                  <a:rPr lang="en-US" sz="1400" dirty="0"/>
                  <a:t>Helping organizations in improving their performance, analyzing and addressing their problems and achieving their goals.</a:t>
                </a:r>
              </a:p>
            </p:txBody>
          </p:sp>
          <p:pic>
            <p:nvPicPr>
              <p:cNvPr id="10" name="Picture 7">
                <a:extLst>
                  <a:ext uri="{FF2B5EF4-FFF2-40B4-BE49-F238E27FC236}">
                    <a16:creationId xmlns:a16="http://schemas.microsoft.com/office/drawing/2014/main" id="{EFE9244D-9A41-4885-8957-93A4DDCC1B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61791" y="3376504"/>
                <a:ext cx="685800" cy="55391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C88A6EC-49CF-4C34-BE6A-341831FB90E7}"/>
                  </a:ext>
                </a:extLst>
              </p:cNvPr>
              <p:cNvSpPr/>
              <p:nvPr/>
            </p:nvSpPr>
            <p:spPr>
              <a:xfrm>
                <a:off x="7425328" y="1426801"/>
                <a:ext cx="2019977" cy="229013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2" name="Rectangle 11">
                <a:extLst>
                  <a:ext uri="{FF2B5EF4-FFF2-40B4-BE49-F238E27FC236}">
                    <a16:creationId xmlns:a16="http://schemas.microsoft.com/office/drawing/2014/main" id="{54C26AE7-4787-4D1C-908D-1FCE13CC07E1}"/>
                  </a:ext>
                </a:extLst>
              </p:cNvPr>
              <p:cNvSpPr/>
              <p:nvPr/>
            </p:nvSpPr>
            <p:spPr>
              <a:xfrm>
                <a:off x="7425328" y="1426800"/>
                <a:ext cx="2019977" cy="46499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40">
                <a:extLst>
                  <a:ext uri="{FF2B5EF4-FFF2-40B4-BE49-F238E27FC236}">
                    <a16:creationId xmlns:a16="http://schemas.microsoft.com/office/drawing/2014/main" id="{4E2CEEDA-4B83-4AAA-8FE1-F0CB1F2DDB54}"/>
                  </a:ext>
                </a:extLst>
              </p:cNvPr>
              <p:cNvSpPr/>
              <p:nvPr/>
            </p:nvSpPr>
            <p:spPr>
              <a:xfrm>
                <a:off x="7723467" y="3292726"/>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2CBE350-AB0F-476B-88FB-66F14FFC8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0456" y="3414814"/>
                <a:ext cx="729720" cy="509546"/>
              </a:xfrm>
              <a:prstGeom prst="rect">
                <a:avLst/>
              </a:prstGeom>
            </p:spPr>
          </p:pic>
          <p:sp>
            <p:nvSpPr>
              <p:cNvPr id="15" name="TextBox 14">
                <a:extLst>
                  <a:ext uri="{FF2B5EF4-FFF2-40B4-BE49-F238E27FC236}">
                    <a16:creationId xmlns:a16="http://schemas.microsoft.com/office/drawing/2014/main" id="{9ABE1E97-B346-4055-A838-3A95FF63E855}"/>
                  </a:ext>
                </a:extLst>
              </p:cNvPr>
              <p:cNvSpPr txBox="1"/>
              <p:nvPr/>
            </p:nvSpPr>
            <p:spPr>
              <a:xfrm>
                <a:off x="7425328" y="4476262"/>
                <a:ext cx="2019977" cy="1600438"/>
              </a:xfrm>
              <a:prstGeom prst="rect">
                <a:avLst/>
              </a:prstGeom>
              <a:noFill/>
            </p:spPr>
            <p:txBody>
              <a:bodyPr wrap="square" rtlCol="0">
                <a:spAutoFit/>
              </a:bodyPr>
              <a:lstStyle/>
              <a:p>
                <a:pPr algn="ctr"/>
                <a:r>
                  <a:rPr lang="en-US" sz="1400" dirty="0"/>
                  <a:t>Development of Sales &amp; Marketing collateral such as designing of Logo, Brochure, Corp. PPT, etc. to give consistent and right message through all mediums.</a:t>
                </a:r>
              </a:p>
            </p:txBody>
          </p:sp>
          <p:sp>
            <p:nvSpPr>
              <p:cNvPr id="16" name="Rectangle 15">
                <a:extLst>
                  <a:ext uri="{FF2B5EF4-FFF2-40B4-BE49-F238E27FC236}">
                    <a16:creationId xmlns:a16="http://schemas.microsoft.com/office/drawing/2014/main" id="{E916A81F-865F-4288-9F99-B78660C5A324}"/>
                  </a:ext>
                </a:extLst>
              </p:cNvPr>
              <p:cNvSpPr/>
              <p:nvPr/>
            </p:nvSpPr>
            <p:spPr>
              <a:xfrm>
                <a:off x="5108393" y="1410675"/>
                <a:ext cx="2019977" cy="229013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17" name="Rectangle 16">
                <a:extLst>
                  <a:ext uri="{FF2B5EF4-FFF2-40B4-BE49-F238E27FC236}">
                    <a16:creationId xmlns:a16="http://schemas.microsoft.com/office/drawing/2014/main" id="{CD97DE85-D570-4B2B-8192-7F3062F5EEF8}"/>
                  </a:ext>
                </a:extLst>
              </p:cNvPr>
              <p:cNvSpPr/>
              <p:nvPr/>
            </p:nvSpPr>
            <p:spPr>
              <a:xfrm>
                <a:off x="5108393" y="1410674"/>
                <a:ext cx="2019977" cy="46499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55">
                <a:extLst>
                  <a:ext uri="{FF2B5EF4-FFF2-40B4-BE49-F238E27FC236}">
                    <a16:creationId xmlns:a16="http://schemas.microsoft.com/office/drawing/2014/main" id="{14FCC4F6-0509-4987-98E1-06212D0C54D0}"/>
                  </a:ext>
                </a:extLst>
              </p:cNvPr>
              <p:cNvSpPr/>
              <p:nvPr/>
            </p:nvSpPr>
            <p:spPr>
              <a:xfrm>
                <a:off x="5406532" y="3276600"/>
                <a:ext cx="1423699" cy="753723"/>
              </a:xfrm>
              <a:prstGeom prst="round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A27C8F9-1D48-44E2-B196-3FC473C692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8875" y="3457476"/>
                <a:ext cx="659012" cy="424222"/>
              </a:xfrm>
              <a:prstGeom prst="rect">
                <a:avLst/>
              </a:prstGeom>
            </p:spPr>
          </p:pic>
          <p:sp>
            <p:nvSpPr>
              <p:cNvPr id="20" name="TextBox 19">
                <a:extLst>
                  <a:ext uri="{FF2B5EF4-FFF2-40B4-BE49-F238E27FC236}">
                    <a16:creationId xmlns:a16="http://schemas.microsoft.com/office/drawing/2014/main" id="{A3DF446F-1C5C-4740-B5D5-A4DCD3DCB4A4}"/>
                  </a:ext>
                </a:extLst>
              </p:cNvPr>
              <p:cNvSpPr txBox="1"/>
              <p:nvPr/>
            </p:nvSpPr>
            <p:spPr>
              <a:xfrm>
                <a:off x="5096723" y="4460136"/>
                <a:ext cx="2043318" cy="1600438"/>
              </a:xfrm>
              <a:prstGeom prst="rect">
                <a:avLst/>
              </a:prstGeom>
              <a:noFill/>
            </p:spPr>
            <p:txBody>
              <a:bodyPr wrap="square" rtlCol="0">
                <a:spAutoFit/>
              </a:bodyPr>
              <a:lstStyle/>
              <a:p>
                <a:pPr algn="ctr"/>
                <a:r>
                  <a:rPr lang="en-US" sz="1400" dirty="0"/>
                  <a:t>Helps in Building a Strong Brand that can give you the Competitive Edge, makes Your Business Stand Out, Look Bigger, Builds Credibility &amp; Attracts More Customers.</a:t>
                </a:r>
              </a:p>
            </p:txBody>
          </p:sp>
          <p:sp>
            <p:nvSpPr>
              <p:cNvPr id="21" name="TextBox 20">
                <a:extLst>
                  <a:ext uri="{FF2B5EF4-FFF2-40B4-BE49-F238E27FC236}">
                    <a16:creationId xmlns:a16="http://schemas.microsoft.com/office/drawing/2014/main" id="{553DD373-F57D-49D0-BBC4-9577203B4C15}"/>
                  </a:ext>
                </a:extLst>
              </p:cNvPr>
              <p:cNvSpPr txBox="1"/>
              <p:nvPr/>
            </p:nvSpPr>
            <p:spPr>
              <a:xfrm>
                <a:off x="2800538" y="4191000"/>
                <a:ext cx="2019977" cy="307777"/>
              </a:xfrm>
              <a:prstGeom prst="rect">
                <a:avLst/>
              </a:prstGeom>
              <a:noFill/>
            </p:spPr>
            <p:txBody>
              <a:bodyPr wrap="square" rtlCol="0">
                <a:spAutoFit/>
              </a:bodyPr>
              <a:lstStyle/>
              <a:p>
                <a:pPr algn="ctr"/>
                <a:r>
                  <a:rPr lang="en-US" sz="1400" b="1" dirty="0"/>
                  <a:t>Business Consulting</a:t>
                </a:r>
              </a:p>
            </p:txBody>
          </p:sp>
          <p:sp>
            <p:nvSpPr>
              <p:cNvPr id="22" name="TextBox 21">
                <a:extLst>
                  <a:ext uri="{FF2B5EF4-FFF2-40B4-BE49-F238E27FC236}">
                    <a16:creationId xmlns:a16="http://schemas.microsoft.com/office/drawing/2014/main" id="{FBB2FEEE-A4BC-44C3-A814-D5881079FCFE}"/>
                  </a:ext>
                </a:extLst>
              </p:cNvPr>
              <p:cNvSpPr txBox="1"/>
              <p:nvPr/>
            </p:nvSpPr>
            <p:spPr>
              <a:xfrm>
                <a:off x="5108392" y="4173635"/>
                <a:ext cx="2019977" cy="307777"/>
              </a:xfrm>
              <a:prstGeom prst="rect">
                <a:avLst/>
              </a:prstGeom>
              <a:noFill/>
            </p:spPr>
            <p:txBody>
              <a:bodyPr wrap="square" rtlCol="0">
                <a:spAutoFit/>
              </a:bodyPr>
              <a:lstStyle/>
              <a:p>
                <a:pPr algn="ctr"/>
                <a:r>
                  <a:rPr lang="en-US" sz="1400" b="1" dirty="0"/>
                  <a:t>Brand Consulting</a:t>
                </a:r>
              </a:p>
            </p:txBody>
          </p:sp>
          <p:sp>
            <p:nvSpPr>
              <p:cNvPr id="23" name="TextBox 22">
                <a:extLst>
                  <a:ext uri="{FF2B5EF4-FFF2-40B4-BE49-F238E27FC236}">
                    <a16:creationId xmlns:a16="http://schemas.microsoft.com/office/drawing/2014/main" id="{D5EA78DF-D579-4BA4-9E8B-097DD9BAAEE3}"/>
                  </a:ext>
                </a:extLst>
              </p:cNvPr>
              <p:cNvSpPr txBox="1"/>
              <p:nvPr/>
            </p:nvSpPr>
            <p:spPr>
              <a:xfrm>
                <a:off x="7413657" y="4171674"/>
                <a:ext cx="2019977" cy="307777"/>
              </a:xfrm>
              <a:prstGeom prst="rect">
                <a:avLst/>
              </a:prstGeom>
              <a:noFill/>
            </p:spPr>
            <p:txBody>
              <a:bodyPr wrap="square" rtlCol="0">
                <a:spAutoFit/>
              </a:bodyPr>
              <a:lstStyle/>
              <a:p>
                <a:pPr algn="ctr"/>
                <a:r>
                  <a:rPr lang="en-US" sz="1400" b="1" dirty="0"/>
                  <a:t>Collateral Development</a:t>
                </a:r>
              </a:p>
            </p:txBody>
          </p:sp>
        </p:grpSp>
      </p:grpSp>
      <p:pic>
        <p:nvPicPr>
          <p:cNvPr id="25" name="Picture 24">
            <a:extLst>
              <a:ext uri="{FF2B5EF4-FFF2-40B4-BE49-F238E27FC236}">
                <a16:creationId xmlns:a16="http://schemas.microsoft.com/office/drawing/2014/main" id="{168E59AD-05DB-4B27-BB30-E98E868206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3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lha\Desktop\Sales_Connect_Hierarch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56" y="-9525"/>
            <a:ext cx="11923712" cy="7334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BEE42B7-0912-46EA-8BA9-A376FA8F8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60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56" y="-9124"/>
            <a:ext cx="11923712" cy="73334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2642FE-4039-43A5-A6B1-230625887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05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2106"/>
            <a:ext cx="11887201" cy="73109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0856" y="2779836"/>
            <a:ext cx="4470400" cy="2539862"/>
          </a:xfrm>
          <a:prstGeom prst="rect">
            <a:avLst/>
          </a:prstGeom>
          <a:solidFill>
            <a:schemeClr val="bg1"/>
          </a:solidFill>
        </p:spPr>
        <p:txBody>
          <a:bodyPr wrap="square">
            <a:spAutoFit/>
          </a:bodyPr>
          <a:lstStyle/>
          <a:p>
            <a:pPr marR="0" lvl="0" algn="l" defTabSz="457200" rtl="0" eaLnBrk="1" fontAlgn="auto" latinLnBrk="0" hangingPunct="1">
              <a:lnSpc>
                <a:spcPct val="115000"/>
              </a:lnSpc>
              <a:spcBef>
                <a:spcPts val="0"/>
              </a:spcBef>
              <a:spcAft>
                <a:spcPts val="0"/>
              </a:spcAft>
              <a:buClrTx/>
              <a:buSzTx/>
              <a:tabLst/>
              <a:defRPr/>
            </a:pPr>
            <a:r>
              <a:rPr lang="en-US" sz="2000" noProof="0" dirty="0">
                <a:solidFill>
                  <a:srgbClr val="000000"/>
                </a:solidFill>
                <a:latin typeface="Arial" panose="020B0604020202020204" pitchFamily="34" charset="0"/>
                <a:ea typeface="Roboto" panose="02000000000000000000" pitchFamily="2" charset="0"/>
                <a:cs typeface="Arial" panose="020B0604020202020204" pitchFamily="34" charset="0"/>
              </a:rPr>
              <a:t>Web Application and mobile application</a:t>
            </a:r>
          </a:p>
          <a:p>
            <a:pPr marR="0" lvl="0" algn="l" defTabSz="457200" rtl="0" eaLnBrk="1" fontAlgn="auto" latinLnBrk="0" hangingPunct="1">
              <a:lnSpc>
                <a:spcPct val="115000"/>
              </a:lnSpc>
              <a:spcBef>
                <a:spcPts val="0"/>
              </a:spcBef>
              <a:spcAft>
                <a:spcPts val="0"/>
              </a:spcAft>
              <a:buClrTx/>
              <a:buSzTx/>
              <a:tabLst/>
              <a:defRPr/>
            </a:pPr>
            <a:endParaRPr lang="en-US" sz="2000" noProof="0" dirty="0">
              <a:solidFill>
                <a:srgbClr val="000000"/>
              </a:solidFill>
              <a:latin typeface="Arial" panose="020B0604020202020204" pitchFamily="34" charset="0"/>
              <a:ea typeface="Roboto" panose="02000000000000000000" pitchFamily="2"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lang="en-US" sz="2000" noProof="0" dirty="0">
                <a:solidFill>
                  <a:srgbClr val="000000"/>
                </a:solidFill>
                <a:latin typeface="Arial" panose="020B0604020202020204" pitchFamily="34" charset="0"/>
                <a:ea typeface="Roboto" panose="02000000000000000000" pitchFamily="2" charset="0"/>
                <a:cs typeface="Arial" panose="020B0604020202020204" pitchFamily="34" charset="0"/>
              </a:rPr>
              <a:t>Login Credentials for every individual User.</a:t>
            </a: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2000" i="0" u="none" strike="noStrike" kern="1200" cap="none" spc="0" normalizeH="0" baseline="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For security purpose</a:t>
            </a:r>
            <a:r>
              <a:rPr kumimoji="0" lang="en-US" sz="2000" i="0" u="none" strike="noStrike" kern="1200" cap="none" spc="0" normalizeH="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get an OTP on your mobile number </a:t>
            </a: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or</a:t>
            </a:r>
            <a:r>
              <a:rPr kumimoji="0" lang="en-US" sz="2000" i="0" u="none" strike="noStrike" kern="1200" cap="none" spc="0" normalizeH="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email-id</a:t>
            </a:r>
            <a:endPar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146" y="2691651"/>
            <a:ext cx="4386263"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295701" y="3423724"/>
            <a:ext cx="1061837" cy="225678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E:\DE BOX WORKS\Talha_DeBox\DeBox\Sales Connect\Pngs\Screens\Phone01-log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6386" y="3455011"/>
            <a:ext cx="996609" cy="21291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3977641" y="1249679"/>
            <a:ext cx="3931919" cy="461665"/>
          </a:xfrm>
          <a:prstGeom prst="rect">
            <a:avLst/>
          </a:prstGeom>
          <a:noFill/>
        </p:spPr>
        <p:txBody>
          <a:bodyPr wrap="square" rtlCol="0">
            <a:spAutoFit/>
          </a:bodyPr>
          <a:lstStyle/>
          <a:p>
            <a:pPr algn="ctr"/>
            <a:r>
              <a:rPr lang="en-US" sz="2400" b="1" dirty="0">
                <a:solidFill>
                  <a:srgbClr val="0070C0"/>
                </a:solidFill>
                <a:latin typeface="Arial Rounded MT Bold" panose="020F0704030504030204" pitchFamily="34" charset="0"/>
                <a:cs typeface="Times New Roman" panose="02020603050405020304" pitchFamily="18" charset="0"/>
              </a:rPr>
              <a:t>SALES CONNECT LOGIN</a:t>
            </a:r>
            <a:endParaRPr lang="en-IN" sz="2400" b="1" dirty="0">
              <a:solidFill>
                <a:srgbClr val="0070C0"/>
              </a:solidFill>
              <a:latin typeface="Arial Rounded MT Bold" panose="020F07040305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230B9BC-4B97-4833-AA3A-CD13AE44D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31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8282"/>
            <a:ext cx="11887201" cy="73109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7880" y="2197764"/>
            <a:ext cx="4470400" cy="4380366"/>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2400" b="1" noProof="0" dirty="0">
                <a:solidFill>
                  <a:srgbClr val="000000"/>
                </a:solidFill>
                <a:latin typeface="Arial" panose="020B0604020202020204" pitchFamily="34" charset="0"/>
                <a:ea typeface="Roboto" panose="02000000000000000000" pitchFamily="2" charset="0"/>
                <a:cs typeface="Arial" panose="020B0604020202020204" pitchFamily="34" charset="0"/>
              </a:rPr>
              <a:t>Sales Connect </a:t>
            </a:r>
            <a:r>
              <a:rPr lang="en-US" sz="2000" noProof="0" dirty="0">
                <a:solidFill>
                  <a:srgbClr val="000000"/>
                </a:solidFill>
                <a:latin typeface="Arial" panose="020B0604020202020204" pitchFamily="34" charset="0"/>
                <a:ea typeface="Roboto" panose="02000000000000000000" pitchFamily="2" charset="0"/>
                <a:cs typeface="Arial" panose="020B0604020202020204" pitchFamily="34" charset="0"/>
              </a:rPr>
              <a:t>Dashboard Represents</a:t>
            </a:r>
            <a:r>
              <a:rPr lang="en-US" sz="2000" dirty="0">
                <a:solidFill>
                  <a:srgbClr val="000000"/>
                </a:solidFill>
                <a:latin typeface="Arial" panose="020B0604020202020204" pitchFamily="34" charset="0"/>
                <a:cs typeface="Arial" panose="020B0604020202020204" pitchFamily="34" charset="0"/>
              </a:rPr>
              <a:t>:</a:t>
            </a: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Today’s / Yesterday’s Sales</a:t>
            </a: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To Do List of Each Sales Person</a:t>
            </a: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Sales &amp; Gross Margin</a:t>
            </a:r>
            <a:endParaRPr kumimoji="0" lang="en-US" sz="2000" i="0" u="none" strike="noStrike" kern="1200" cap="none" spc="0" normalizeH="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lang="en-US" sz="2000" baseline="0" dirty="0">
                <a:solidFill>
                  <a:srgbClr val="000000"/>
                </a:solidFill>
                <a:latin typeface="Arial" panose="020B0604020202020204" pitchFamily="34" charset="0"/>
                <a:ea typeface="Roboto" panose="02000000000000000000" pitchFamily="2" charset="0"/>
                <a:cs typeface="Arial" panose="020B0604020202020204" pitchFamily="34" charset="0"/>
              </a:rPr>
              <a:t>Month wise Sales</a:t>
            </a:r>
            <a:endParaRPr lang="en-US" sz="2000" dirty="0">
              <a:solidFill>
                <a:srgbClr val="000000"/>
              </a:solidFill>
              <a:latin typeface="Arial" panose="020B0604020202020204" pitchFamily="34" charset="0"/>
              <a:ea typeface="Roboto" panose="02000000000000000000" pitchFamily="2"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Top 5 </a:t>
            </a: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Sales Item Categories</a:t>
            </a:r>
            <a:endPar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Top 5 Parties</a:t>
            </a:r>
          </a:p>
          <a:p>
            <a:pPr marL="342900" marR="0" lvl="0" indent="-342900" algn="l" defTabSz="457200" rtl="0" eaLnBrk="1" fontAlgn="auto" latinLnBrk="0" hangingPunct="1">
              <a:lnSpc>
                <a:spcPct val="115000"/>
              </a:lnSpc>
              <a:spcBef>
                <a:spcPts val="0"/>
              </a:spcBef>
              <a:spcAft>
                <a:spcPts val="0"/>
              </a:spcAft>
              <a:buClrTx/>
              <a:buSzTx/>
              <a:buFont typeface="Wingdings" panose="05000000000000000000" pitchFamily="2" charset="2"/>
              <a:buChar char="Ø"/>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Month wise Sales Graph</a:t>
            </a:r>
          </a:p>
          <a:p>
            <a:pPr marR="0" lvl="0" algn="l" defTabSz="457200" rtl="0" eaLnBrk="1" fontAlgn="auto" latinLnBrk="0" hangingPunct="1">
              <a:lnSpc>
                <a:spcPct val="115000"/>
              </a:lnSpc>
              <a:spcBef>
                <a:spcPts val="0"/>
              </a:spcBef>
              <a:spcAft>
                <a:spcPts val="0"/>
              </a:spcAft>
              <a:buClrTx/>
              <a:buSzTx/>
              <a:tabLst/>
              <a:defRPr/>
            </a:pPr>
            <a:endParaRPr lang="en-US" sz="2000" dirty="0">
              <a:solidFill>
                <a:srgbClr val="000000"/>
              </a:solidFill>
              <a:latin typeface="Arial" panose="020B0604020202020204" pitchFamily="34" charset="0"/>
              <a:ea typeface="Roboto" panose="02000000000000000000" pitchFamily="2" charset="0"/>
              <a:cs typeface="Arial" panose="020B0604020202020204" pitchFamily="34" charset="0"/>
            </a:endParaRPr>
          </a:p>
          <a:p>
            <a:pPr marR="0" lvl="0" algn="l" defTabSz="457200" rtl="0" eaLnBrk="1" fontAlgn="auto" latinLnBrk="0" hangingPunct="1">
              <a:lnSpc>
                <a:spcPct val="115000"/>
              </a:lnSpc>
              <a:spcBef>
                <a:spcPts val="0"/>
              </a:spcBef>
              <a:spcAft>
                <a:spcPts val="0"/>
              </a:spcAft>
              <a:buClrTx/>
              <a:buSzTx/>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 Complete</a:t>
            </a:r>
            <a:r>
              <a:rPr kumimoji="0" lang="en-US" sz="2000" i="0" u="none" strike="noStrike" kern="1200" cap="none" spc="0" normalizeH="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Snap view of your organization Productive growth.</a:t>
            </a:r>
            <a:r>
              <a:rPr kumimoji="0" lang="en-US" sz="2000" i="0" u="none" strike="noStrike" kern="120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6645" y="2525677"/>
            <a:ext cx="5685504" cy="30314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84320" y="1188720"/>
            <a:ext cx="3718560" cy="461665"/>
          </a:xfrm>
          <a:prstGeom prst="rect">
            <a:avLst/>
          </a:prstGeom>
          <a:noFill/>
        </p:spPr>
        <p:txBody>
          <a:bodyPr wrap="square" rtlCol="0">
            <a:spAutoFit/>
          </a:bodyPr>
          <a:lstStyle>
            <a:defPPr>
              <a:defRPr lang="en-US"/>
            </a:defPPr>
            <a:lvl1pPr algn="ctr">
              <a:defRPr sz="2400" b="1">
                <a:solidFill>
                  <a:srgbClr val="0070C0"/>
                </a:solidFill>
                <a:latin typeface="Arial Rounded MT Bold" panose="020F0704030504030204" pitchFamily="34" charset="0"/>
                <a:cs typeface="Times New Roman" panose="02020603050405020304" pitchFamily="18" charset="0"/>
              </a:defRPr>
            </a:lvl1pPr>
          </a:lstStyle>
          <a:p>
            <a:r>
              <a:rPr lang="en-US" dirty="0"/>
              <a:t>DASHBOARD</a:t>
            </a:r>
            <a:endParaRPr lang="en-IN" dirty="0"/>
          </a:p>
        </p:txBody>
      </p:sp>
      <p:pic>
        <p:nvPicPr>
          <p:cNvPr id="6" name="Picture 5">
            <a:extLst>
              <a:ext uri="{FF2B5EF4-FFF2-40B4-BE49-F238E27FC236}">
                <a16:creationId xmlns:a16="http://schemas.microsoft.com/office/drawing/2014/main" id="{8C40838A-1D6A-42B5-97D8-1F3C07C55AC0}"/>
              </a:ext>
            </a:extLst>
          </p:cNvPr>
          <p:cNvPicPr>
            <a:picLocks noChangeAspect="1"/>
          </p:cNvPicPr>
          <p:nvPr/>
        </p:nvPicPr>
        <p:blipFill rotWithShape="1">
          <a:blip r:embed="rId4"/>
          <a:srcRect t="8851" b="3976"/>
          <a:stretch/>
        </p:blipFill>
        <p:spPr>
          <a:xfrm>
            <a:off x="6054205" y="2638951"/>
            <a:ext cx="4461395" cy="2546113"/>
          </a:xfrm>
          <a:prstGeom prst="rect">
            <a:avLst/>
          </a:prstGeom>
        </p:spPr>
      </p:pic>
      <p:pic>
        <p:nvPicPr>
          <p:cNvPr id="8" name="Picture 7">
            <a:extLst>
              <a:ext uri="{FF2B5EF4-FFF2-40B4-BE49-F238E27FC236}">
                <a16:creationId xmlns:a16="http://schemas.microsoft.com/office/drawing/2014/main" id="{F6A1A755-06C2-4D48-8A9A-8E3F18A3F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129730" y="234992"/>
            <a:ext cx="1393994" cy="55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2342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1892</TotalTime>
  <Words>1026</Words>
  <Application>Microsoft Office PowerPoint</Application>
  <PresentationFormat>Custom</PresentationFormat>
  <Paragraphs>125</Paragraphs>
  <Slides>22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Arial Black</vt:lpstr>
      <vt:lpstr>Arial Rounded MT Bold</vt:lpstr>
      <vt:lpstr>Calibri</vt:lpstr>
      <vt:lpstr>Calibri Light</vt:lpstr>
      <vt:lpstr>Cambria</vt:lpstr>
      <vt:lpstr>Helvetica LT Std</vt:lpstr>
      <vt:lpstr>HelveticaNeueLT Com 107 XBlkCn</vt:lpstr>
      <vt:lpstr>Switzerland</vt:lpstr>
      <vt:lpstr>Times New Roman</vt:lpstr>
      <vt:lpstr>Typo Quik Demo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Talha</dc:creator>
  <cp:lastModifiedBy>Talha Bin Khalid</cp:lastModifiedBy>
  <cp:revision>157</cp:revision>
  <dcterms:created xsi:type="dcterms:W3CDTF">2019-03-11T06:32:58Z</dcterms:created>
  <dcterms:modified xsi:type="dcterms:W3CDTF">2021-03-06T11:28:44Z</dcterms:modified>
</cp:coreProperties>
</file>